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4630400" cy="8229600"/>
  <p:notesSz cx="8229600" cy="1463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74" d="100"/>
          <a:sy n="74" d="100"/>
        </p:scale>
        <p:origin x="180" y="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chan Ambati" userId="acbc530923819fe5" providerId="LiveId" clId="{92CB314F-B965-4A2B-B6EC-FC13161873F5}"/>
    <pc:docChg chg="modSld">
      <pc:chgData name="Vachan Ambati" userId="acbc530923819fe5" providerId="LiveId" clId="{92CB314F-B965-4A2B-B6EC-FC13161873F5}" dt="2025-09-01T10:51:17.848" v="1" actId="1038"/>
      <pc:docMkLst>
        <pc:docMk/>
      </pc:docMkLst>
      <pc:sldChg chg="modSp mod">
        <pc:chgData name="Vachan Ambati" userId="acbc530923819fe5" providerId="LiveId" clId="{92CB314F-B965-4A2B-B6EC-FC13161873F5}" dt="2025-09-01T10:51:17.848" v="1" actId="1038"/>
        <pc:sldMkLst>
          <pc:docMk/>
          <pc:sldMk cId="0" sldId="258"/>
        </pc:sldMkLst>
        <pc:spChg chg="mod">
          <ac:chgData name="Vachan Ambati" userId="acbc530923819fe5" providerId="LiveId" clId="{92CB314F-B965-4A2B-B6EC-FC13161873F5}" dt="2025-09-01T10:51:17.848" v="1" actId="1038"/>
          <ac:spMkLst>
            <pc:docMk/>
            <pc:sldMk cId="0" sldId="258"/>
            <ac:spMk id="9"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95837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DED2"/>
          </a:solidFill>
          <a:ln/>
        </p:spPr>
      </p:sp>
      <p:sp>
        <p:nvSpPr>
          <p:cNvPr id="3" name="Shape 1"/>
          <p:cNvSpPr/>
          <p:nvPr/>
        </p:nvSpPr>
        <p:spPr>
          <a:xfrm>
            <a:off x="0" y="0"/>
            <a:ext cx="14630400" cy="8229600"/>
          </a:xfrm>
          <a:prstGeom prst="rect">
            <a:avLst/>
          </a:prstGeom>
          <a:solidFill>
            <a:srgbClr val="FDFBF7"/>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DED2"/>
          </a:solidFill>
          <a:ln/>
        </p:spPr>
      </p:sp>
      <p:sp>
        <p:nvSpPr>
          <p:cNvPr id="3" name="Shape 1"/>
          <p:cNvSpPr/>
          <p:nvPr/>
        </p:nvSpPr>
        <p:spPr>
          <a:xfrm>
            <a:off x="0" y="0"/>
            <a:ext cx="14630400" cy="8229600"/>
          </a:xfrm>
          <a:prstGeom prst="rect">
            <a:avLst/>
          </a:prstGeom>
          <a:solidFill>
            <a:srgbClr val="FDFBF7"/>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DED2"/>
          </a:solidFill>
          <a:ln/>
        </p:spPr>
      </p:sp>
      <p:sp>
        <p:nvSpPr>
          <p:cNvPr id="3" name="Shape 1"/>
          <p:cNvSpPr/>
          <p:nvPr/>
        </p:nvSpPr>
        <p:spPr>
          <a:xfrm>
            <a:off x="0" y="0"/>
            <a:ext cx="14630400" cy="8229600"/>
          </a:xfrm>
          <a:prstGeom prst="rect">
            <a:avLst/>
          </a:prstGeom>
          <a:solidFill>
            <a:srgbClr val="FDFBF7"/>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DED2"/>
          </a:solidFill>
          <a:ln/>
        </p:spPr>
      </p:sp>
      <p:sp>
        <p:nvSpPr>
          <p:cNvPr id="3" name="Shape 1"/>
          <p:cNvSpPr/>
          <p:nvPr/>
        </p:nvSpPr>
        <p:spPr>
          <a:xfrm>
            <a:off x="0" y="0"/>
            <a:ext cx="14630400" cy="8229600"/>
          </a:xfrm>
          <a:prstGeom prst="rect">
            <a:avLst/>
          </a:prstGeom>
          <a:solidFill>
            <a:srgbClr val="FDFBF7"/>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DED2"/>
          </a:solidFill>
          <a:ln/>
        </p:spPr>
      </p:sp>
      <p:sp>
        <p:nvSpPr>
          <p:cNvPr id="3" name="Shape 1"/>
          <p:cNvSpPr/>
          <p:nvPr/>
        </p:nvSpPr>
        <p:spPr>
          <a:xfrm>
            <a:off x="0" y="0"/>
            <a:ext cx="14630400" cy="8229600"/>
          </a:xfrm>
          <a:prstGeom prst="rect">
            <a:avLst/>
          </a:prstGeom>
          <a:solidFill>
            <a:srgbClr val="FDFBF7"/>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DED2"/>
          </a:solidFill>
          <a:ln/>
        </p:spPr>
      </p:sp>
      <p:sp>
        <p:nvSpPr>
          <p:cNvPr id="3" name="Shape 1"/>
          <p:cNvSpPr/>
          <p:nvPr/>
        </p:nvSpPr>
        <p:spPr>
          <a:xfrm>
            <a:off x="0" y="0"/>
            <a:ext cx="14630400" cy="8229600"/>
          </a:xfrm>
          <a:prstGeom prst="rect">
            <a:avLst/>
          </a:prstGeom>
          <a:solidFill>
            <a:srgbClr val="FEF5E7"/>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DED2"/>
          </a:solidFill>
          <a:ln/>
        </p:spPr>
      </p:sp>
      <p:sp>
        <p:nvSpPr>
          <p:cNvPr id="3" name="Shape 1"/>
          <p:cNvSpPr/>
          <p:nvPr/>
        </p:nvSpPr>
        <p:spPr>
          <a:xfrm>
            <a:off x="0" y="0"/>
            <a:ext cx="14630400" cy="8229600"/>
          </a:xfrm>
          <a:prstGeom prst="rect">
            <a:avLst/>
          </a:prstGeom>
          <a:solidFill>
            <a:srgbClr val="FDFBF7"/>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DED2"/>
          </a:solidFill>
          <a:ln/>
        </p:spPr>
      </p:sp>
      <p:sp>
        <p:nvSpPr>
          <p:cNvPr id="3" name="Shape 1"/>
          <p:cNvSpPr/>
          <p:nvPr/>
        </p:nvSpPr>
        <p:spPr>
          <a:xfrm>
            <a:off x="0" y="0"/>
            <a:ext cx="14630400" cy="8229600"/>
          </a:xfrm>
          <a:prstGeom prst="rect">
            <a:avLst/>
          </a:prstGeom>
          <a:solidFill>
            <a:srgbClr val="FDFBF7"/>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DED2"/>
          </a:solidFill>
          <a:ln/>
        </p:spPr>
      </p:sp>
      <p:sp>
        <p:nvSpPr>
          <p:cNvPr id="3" name="Shape 1"/>
          <p:cNvSpPr/>
          <p:nvPr/>
        </p:nvSpPr>
        <p:spPr>
          <a:xfrm>
            <a:off x="0" y="0"/>
            <a:ext cx="14630400" cy="8229600"/>
          </a:xfrm>
          <a:prstGeom prst="rect">
            <a:avLst/>
          </a:prstGeom>
          <a:solidFill>
            <a:srgbClr val="FDFBF7"/>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DED2"/>
          </a:solidFill>
          <a:ln/>
        </p:spPr>
      </p:sp>
      <p:sp>
        <p:nvSpPr>
          <p:cNvPr id="3" name="Shape 1"/>
          <p:cNvSpPr/>
          <p:nvPr/>
        </p:nvSpPr>
        <p:spPr>
          <a:xfrm>
            <a:off x="0" y="0"/>
            <a:ext cx="14630400" cy="8229600"/>
          </a:xfrm>
          <a:prstGeom prst="rect">
            <a:avLst/>
          </a:prstGeom>
          <a:solidFill>
            <a:srgbClr val="FDFBF7"/>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DED2"/>
          </a:solidFill>
          <a:ln/>
        </p:spPr>
      </p:sp>
      <p:sp>
        <p:nvSpPr>
          <p:cNvPr id="3" name="Shape 1"/>
          <p:cNvSpPr/>
          <p:nvPr/>
        </p:nvSpPr>
        <p:spPr>
          <a:xfrm>
            <a:off x="0" y="0"/>
            <a:ext cx="14630400" cy="8229600"/>
          </a:xfrm>
          <a:prstGeom prst="rect">
            <a:avLst/>
          </a:prstGeom>
          <a:solidFill>
            <a:srgbClr val="FDFBF7"/>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DED2"/>
          </a:solidFill>
          <a:ln/>
        </p:spPr>
      </p:sp>
      <p:sp>
        <p:nvSpPr>
          <p:cNvPr id="3" name="Shape 1"/>
          <p:cNvSpPr/>
          <p:nvPr/>
        </p:nvSpPr>
        <p:spPr>
          <a:xfrm>
            <a:off x="0" y="0"/>
            <a:ext cx="14630400" cy="8229600"/>
          </a:xfrm>
          <a:prstGeom prst="rect">
            <a:avLst/>
          </a:prstGeom>
          <a:solidFill>
            <a:srgbClr val="D9CFC1"/>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DED2"/>
          </a:solidFill>
          <a:ln/>
        </p:spPr>
      </p:sp>
      <p:sp>
        <p:nvSpPr>
          <p:cNvPr id="3" name="Shape 1"/>
          <p:cNvSpPr/>
          <p:nvPr/>
        </p:nvSpPr>
        <p:spPr>
          <a:xfrm>
            <a:off x="0" y="0"/>
            <a:ext cx="14630400" cy="8229600"/>
          </a:xfrm>
          <a:prstGeom prst="rect">
            <a:avLst/>
          </a:prstGeom>
          <a:solidFill>
            <a:srgbClr val="D9CFC1"/>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DED2"/>
          </a:solidFill>
          <a:ln/>
        </p:spPr>
      </p:sp>
      <p:sp>
        <p:nvSpPr>
          <p:cNvPr id="3" name="Shape 1"/>
          <p:cNvSpPr/>
          <p:nvPr/>
        </p:nvSpPr>
        <p:spPr>
          <a:xfrm>
            <a:off x="0" y="0"/>
            <a:ext cx="14630400" cy="8229600"/>
          </a:xfrm>
          <a:prstGeom prst="rect">
            <a:avLst/>
          </a:prstGeom>
          <a:solidFill>
            <a:srgbClr val="D9CFC1"/>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DED2"/>
          </a:solidFill>
          <a:ln/>
        </p:spPr>
      </p:sp>
      <p:sp>
        <p:nvSpPr>
          <p:cNvPr id="3" name="Shape 1"/>
          <p:cNvSpPr/>
          <p:nvPr/>
        </p:nvSpPr>
        <p:spPr>
          <a:xfrm>
            <a:off x="0" y="0"/>
            <a:ext cx="14630400" cy="8229600"/>
          </a:xfrm>
          <a:prstGeom prst="rect">
            <a:avLst/>
          </a:prstGeom>
          <a:solidFill>
            <a:srgbClr val="D9CFC1"/>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DED2"/>
          </a:solidFill>
          <a:ln/>
        </p:spPr>
      </p:sp>
      <p:sp>
        <p:nvSpPr>
          <p:cNvPr id="3" name="Shape 1"/>
          <p:cNvSpPr/>
          <p:nvPr/>
        </p:nvSpPr>
        <p:spPr>
          <a:xfrm>
            <a:off x="0" y="0"/>
            <a:ext cx="14630400" cy="8229600"/>
          </a:xfrm>
          <a:prstGeom prst="rect">
            <a:avLst/>
          </a:prstGeom>
          <a:solidFill>
            <a:srgbClr val="D9CFC1"/>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DED2"/>
          </a:solidFill>
          <a:ln/>
        </p:spPr>
      </p:sp>
      <p:sp>
        <p:nvSpPr>
          <p:cNvPr id="3" name="Shape 1"/>
          <p:cNvSpPr/>
          <p:nvPr/>
        </p:nvSpPr>
        <p:spPr>
          <a:xfrm>
            <a:off x="0" y="0"/>
            <a:ext cx="14630400" cy="8229600"/>
          </a:xfrm>
          <a:prstGeom prst="rect">
            <a:avLst/>
          </a:prstGeom>
          <a:solidFill>
            <a:srgbClr val="D9CFC1"/>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DED2"/>
          </a:solidFill>
          <a:ln/>
        </p:spPr>
      </p:sp>
      <p:sp>
        <p:nvSpPr>
          <p:cNvPr id="3" name="Shape 1"/>
          <p:cNvSpPr/>
          <p:nvPr/>
        </p:nvSpPr>
        <p:spPr>
          <a:xfrm>
            <a:off x="0" y="0"/>
            <a:ext cx="14630400" cy="8229600"/>
          </a:xfrm>
          <a:prstGeom prst="rect">
            <a:avLst/>
          </a:prstGeom>
          <a:solidFill>
            <a:srgbClr val="D9CFC1"/>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DED2"/>
          </a:solidFill>
          <a:ln/>
        </p:spPr>
      </p:sp>
      <p:sp>
        <p:nvSpPr>
          <p:cNvPr id="3" name="Shape 1"/>
          <p:cNvSpPr/>
          <p:nvPr/>
        </p:nvSpPr>
        <p:spPr>
          <a:xfrm>
            <a:off x="0" y="0"/>
            <a:ext cx="14630400" cy="8229600"/>
          </a:xfrm>
          <a:prstGeom prst="rect">
            <a:avLst/>
          </a:prstGeom>
          <a:solidFill>
            <a:srgbClr val="D9CFC1"/>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DED2"/>
          </a:solidFill>
          <a:ln/>
        </p:spPr>
      </p:sp>
      <p:sp>
        <p:nvSpPr>
          <p:cNvPr id="3" name="Shape 1"/>
          <p:cNvSpPr/>
          <p:nvPr/>
        </p:nvSpPr>
        <p:spPr>
          <a:xfrm>
            <a:off x="0" y="0"/>
            <a:ext cx="14630400" cy="8229600"/>
          </a:xfrm>
          <a:prstGeom prst="rect">
            <a:avLst/>
          </a:prstGeom>
          <a:solidFill>
            <a:srgbClr val="D9CFC1"/>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DED2"/>
          </a:solidFill>
          <a:ln/>
        </p:spPr>
      </p:sp>
      <p:sp>
        <p:nvSpPr>
          <p:cNvPr id="3" name="Shape 1"/>
          <p:cNvSpPr/>
          <p:nvPr/>
        </p:nvSpPr>
        <p:spPr>
          <a:xfrm>
            <a:off x="0" y="0"/>
            <a:ext cx="14630400" cy="8229600"/>
          </a:xfrm>
          <a:prstGeom prst="rect">
            <a:avLst/>
          </a:prstGeom>
          <a:solidFill>
            <a:srgbClr val="FDFBF7"/>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DED2"/>
          </a:solidFill>
          <a:ln/>
        </p:spPr>
      </p:sp>
      <p:sp>
        <p:nvSpPr>
          <p:cNvPr id="3" name="Shape 1"/>
          <p:cNvSpPr/>
          <p:nvPr/>
        </p:nvSpPr>
        <p:spPr>
          <a:xfrm>
            <a:off x="0" y="0"/>
            <a:ext cx="14630400" cy="8229600"/>
          </a:xfrm>
          <a:prstGeom prst="rect">
            <a:avLst/>
          </a:prstGeom>
          <a:solidFill>
            <a:srgbClr val="FDFBF7"/>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lide 2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DFBF7"/>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lide 2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DED2"/>
          </a:solidFill>
          <a:ln/>
        </p:spPr>
      </p:sp>
      <p:sp>
        <p:nvSpPr>
          <p:cNvPr id="3" name="Shape 1"/>
          <p:cNvSpPr/>
          <p:nvPr/>
        </p:nvSpPr>
        <p:spPr>
          <a:xfrm>
            <a:off x="0" y="0"/>
            <a:ext cx="14630400" cy="8229600"/>
          </a:xfrm>
          <a:prstGeom prst="rect">
            <a:avLst/>
          </a:prstGeom>
          <a:solidFill>
            <a:srgbClr val="FDFBF7"/>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lide 2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DED2"/>
          </a:solidFill>
          <a:ln/>
        </p:spPr>
      </p:sp>
      <p:sp>
        <p:nvSpPr>
          <p:cNvPr id="3" name="Shape 1"/>
          <p:cNvSpPr/>
          <p:nvPr/>
        </p:nvSpPr>
        <p:spPr>
          <a:xfrm>
            <a:off x="0" y="0"/>
            <a:ext cx="14630400" cy="8229600"/>
          </a:xfrm>
          <a:prstGeom prst="rect">
            <a:avLst/>
          </a:prstGeom>
          <a:solidFill>
            <a:srgbClr val="FDFBF7"/>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5.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18.xm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19.xml"/><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20.xml"/><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23.xml"/><Relationship Id="rId5" Type="http://schemas.openxmlformats.org/officeDocument/2006/relationships/image" Target="../media/image37.png"/><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3" Type="http://schemas.openxmlformats.org/officeDocument/2006/relationships/hyperlink" Target="https://cdn.gamma.app/8w9qphx0khyssq1/225bb595041d450f8a5c2a5d7d7b01c8/original/Assessing-Connectivity-between-Northeast-India-and-Bangladesh.pdf" TargetMode="External"/><Relationship Id="rId2" Type="http://schemas.openxmlformats.org/officeDocument/2006/relationships/notesSlide" Target="../notesSlides/notesSlide25.xml"/><Relationship Id="rId1" Type="http://schemas.openxmlformats.org/officeDocument/2006/relationships/slideLayout" Target="../slideLayouts/slideLayout26.xml"/><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283488" y="1222534"/>
            <a:ext cx="4919305" cy="5784413"/>
          </a:xfrm>
          <a:prstGeom prst="rect">
            <a:avLst/>
          </a:prstGeom>
        </p:spPr>
      </p:pic>
      <p:sp>
        <p:nvSpPr>
          <p:cNvPr id="4" name="Text 0"/>
          <p:cNvSpPr/>
          <p:nvPr/>
        </p:nvSpPr>
        <p:spPr>
          <a:xfrm>
            <a:off x="6280190" y="1021794"/>
            <a:ext cx="7556421" cy="2835116"/>
          </a:xfrm>
          <a:prstGeom prst="rect">
            <a:avLst/>
          </a:prstGeom>
          <a:noFill/>
          <a:ln/>
        </p:spPr>
        <p:txBody>
          <a:bodyPr wrap="square" lIns="0" tIns="0" rIns="0" bIns="0" rtlCol="0" anchor="t"/>
          <a:lstStyle/>
          <a:p>
            <a:pPr marL="0" indent="0" algn="l">
              <a:lnSpc>
                <a:spcPts val="5550"/>
              </a:lnSpc>
              <a:buNone/>
            </a:pPr>
            <a:r>
              <a:rPr lang="en-US" sz="4450" b="1" dirty="0">
                <a:solidFill>
                  <a:srgbClr val="3A3A3A"/>
                </a:solidFill>
                <a:latin typeface="Noto Serif Medium" pitchFamily="34" charset="0"/>
                <a:ea typeface="Noto Serif Medium" pitchFamily="34" charset="-122"/>
                <a:cs typeface="Noto Serif Medium" pitchFamily="34" charset="-120"/>
              </a:rPr>
              <a:t>Dawki ICP: Northeast India’s Gateway to Regional and Global Trade</a:t>
            </a:r>
            <a:endParaRPr lang="en-US" sz="4450" dirty="0"/>
          </a:p>
        </p:txBody>
      </p:sp>
      <p:sp>
        <p:nvSpPr>
          <p:cNvPr id="5" name="Text 1"/>
          <p:cNvSpPr/>
          <p:nvPr/>
        </p:nvSpPr>
        <p:spPr>
          <a:xfrm>
            <a:off x="6280190" y="4197072"/>
            <a:ext cx="7556421" cy="708660"/>
          </a:xfrm>
          <a:prstGeom prst="rect">
            <a:avLst/>
          </a:prstGeom>
          <a:noFill/>
          <a:ln/>
        </p:spPr>
        <p:txBody>
          <a:bodyPr wrap="square" lIns="0" tIns="0" rIns="0" bIns="0" rtlCol="0" anchor="t"/>
          <a:lstStyle/>
          <a:p>
            <a:pPr marL="0" indent="0" algn="l">
              <a:lnSpc>
                <a:spcPts val="2750"/>
              </a:lnSpc>
              <a:buNone/>
            </a:pPr>
            <a:r>
              <a:rPr lang="en-US" sz="2200" dirty="0">
                <a:solidFill>
                  <a:srgbClr val="3A3A3A"/>
                </a:solidFill>
                <a:latin typeface="Noto Serif Medium" pitchFamily="34" charset="0"/>
                <a:ea typeface="Noto Serif Medium" pitchFamily="34" charset="-122"/>
                <a:cs typeface="Noto Serif Medium" pitchFamily="34" charset="-120"/>
              </a:rPr>
              <a:t>Strategic Assessment of Northeast India's Trade Gateway to Bangladesh</a:t>
            </a:r>
            <a:endParaRPr lang="en-US" sz="2200" dirty="0"/>
          </a:p>
        </p:txBody>
      </p:sp>
      <p:sp>
        <p:nvSpPr>
          <p:cNvPr id="6" name="Text 2"/>
          <p:cNvSpPr/>
          <p:nvPr/>
        </p:nvSpPr>
        <p:spPr>
          <a:xfrm>
            <a:off x="6280190" y="5245894"/>
            <a:ext cx="7556421" cy="362903"/>
          </a:xfrm>
          <a:prstGeom prst="rect">
            <a:avLst/>
          </a:prstGeom>
          <a:noFill/>
          <a:ln/>
        </p:spPr>
        <p:txBody>
          <a:bodyPr wrap="none" lIns="0" tIns="0" rIns="0" bIns="0" rtlCol="0" anchor="t"/>
          <a:lstStyle/>
          <a:p>
            <a:pPr marL="0" indent="0" algn="l">
              <a:lnSpc>
                <a:spcPts val="2850"/>
              </a:lnSpc>
              <a:buNone/>
            </a:pPr>
            <a:r>
              <a:rPr lang="en-US" sz="1750" dirty="0">
                <a:solidFill>
                  <a:srgbClr val="4C4C4C"/>
                </a:solidFill>
                <a:latin typeface="Noto Serif" pitchFamily="34" charset="0"/>
                <a:ea typeface="Noto Serif" pitchFamily="34" charset="-122"/>
                <a:cs typeface="Noto Serif" pitchFamily="34" charset="-120"/>
              </a:rPr>
              <a:t>Presented By : </a:t>
            </a:r>
            <a:r>
              <a:rPr lang="en-US" sz="1750" b="1" dirty="0">
                <a:solidFill>
                  <a:srgbClr val="4C4C4C"/>
                </a:solidFill>
                <a:latin typeface="Noto Serif" pitchFamily="34" charset="0"/>
                <a:ea typeface="Noto Serif" pitchFamily="34" charset="-122"/>
                <a:cs typeface="Noto Serif" pitchFamily="34" charset="-120"/>
              </a:rPr>
              <a:t>Vachan Ambati</a:t>
            </a:r>
            <a:endParaRPr lang="en-US" sz="1750" dirty="0"/>
          </a:p>
        </p:txBody>
      </p:sp>
      <p:sp>
        <p:nvSpPr>
          <p:cNvPr id="7" name="Text 3"/>
          <p:cNvSpPr/>
          <p:nvPr/>
        </p:nvSpPr>
        <p:spPr>
          <a:xfrm>
            <a:off x="6280190" y="5863947"/>
            <a:ext cx="7556421" cy="362903"/>
          </a:xfrm>
          <a:prstGeom prst="rect">
            <a:avLst/>
          </a:prstGeom>
          <a:noFill/>
          <a:ln/>
        </p:spPr>
        <p:txBody>
          <a:bodyPr wrap="none" lIns="0" tIns="0" rIns="0" bIns="0" rtlCol="0" anchor="t"/>
          <a:lstStyle/>
          <a:p>
            <a:pPr marL="0" indent="0" algn="l">
              <a:lnSpc>
                <a:spcPts val="2850"/>
              </a:lnSpc>
              <a:buNone/>
            </a:pPr>
            <a:r>
              <a:rPr lang="en-US" sz="1750" dirty="0">
                <a:solidFill>
                  <a:srgbClr val="4C4C4C"/>
                </a:solidFill>
                <a:latin typeface="Noto Serif" pitchFamily="34" charset="0"/>
                <a:ea typeface="Noto Serif" pitchFamily="34" charset="-122"/>
                <a:cs typeface="Noto Serif" pitchFamily="34" charset="-120"/>
              </a:rPr>
              <a:t>Date: 26th August 2025.</a:t>
            </a:r>
            <a:endParaRPr lang="en-US" sz="1750" dirty="0"/>
          </a:p>
        </p:txBody>
      </p:sp>
      <p:sp>
        <p:nvSpPr>
          <p:cNvPr id="8" name="Text 4"/>
          <p:cNvSpPr/>
          <p:nvPr/>
        </p:nvSpPr>
        <p:spPr>
          <a:xfrm>
            <a:off x="6280190" y="6482001"/>
            <a:ext cx="7556421" cy="725805"/>
          </a:xfrm>
          <a:prstGeom prst="rect">
            <a:avLst/>
          </a:prstGeom>
          <a:noFill/>
          <a:ln/>
        </p:spPr>
        <p:txBody>
          <a:bodyPr wrap="square" lIns="0" tIns="0" rIns="0" bIns="0" rtlCol="0" anchor="t"/>
          <a:lstStyle/>
          <a:p>
            <a:pPr marL="0" indent="0" algn="l">
              <a:lnSpc>
                <a:spcPts val="2850"/>
              </a:lnSpc>
              <a:buNone/>
            </a:pPr>
            <a:r>
              <a:rPr lang="en-US" sz="1750" dirty="0">
                <a:solidFill>
                  <a:srgbClr val="4C4C4C"/>
                </a:solidFill>
                <a:latin typeface="Noto Serif" pitchFamily="34" charset="0"/>
                <a:ea typeface="Noto Serif" pitchFamily="34" charset="-122"/>
                <a:cs typeface="Noto Serif" pitchFamily="34" charset="-120"/>
              </a:rPr>
              <a:t>Land Ports Authority of India (LPAI) Internship Programme | August 2025</a:t>
            </a:r>
            <a:endParaRPr lang="en-US" sz="1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1932861"/>
          </a:xfrm>
          <a:prstGeom prst="rect">
            <a:avLst/>
          </a:prstGeom>
        </p:spPr>
      </p:pic>
      <p:sp>
        <p:nvSpPr>
          <p:cNvPr id="3" name="Text 0"/>
          <p:cNvSpPr/>
          <p:nvPr/>
        </p:nvSpPr>
        <p:spPr>
          <a:xfrm>
            <a:off x="541139" y="2723198"/>
            <a:ext cx="12133540" cy="483156"/>
          </a:xfrm>
          <a:prstGeom prst="rect">
            <a:avLst/>
          </a:prstGeom>
          <a:noFill/>
          <a:ln/>
        </p:spPr>
        <p:txBody>
          <a:bodyPr wrap="none" lIns="0" tIns="0" rIns="0" bIns="0" rtlCol="0" anchor="t"/>
          <a:lstStyle/>
          <a:p>
            <a:pPr marL="0" indent="0" algn="l">
              <a:lnSpc>
                <a:spcPts val="3800"/>
              </a:lnSpc>
              <a:buNone/>
            </a:pPr>
            <a:r>
              <a:rPr lang="en-US" sz="3000" dirty="0">
                <a:solidFill>
                  <a:srgbClr val="3A3A3A"/>
                </a:solidFill>
                <a:latin typeface="Noto Serif Medium" pitchFamily="34" charset="0"/>
                <a:ea typeface="Noto Serif Medium" pitchFamily="34" charset="-122"/>
                <a:cs typeface="Noto Serif Medium" pitchFamily="34" charset="-120"/>
              </a:rPr>
              <a:t>Introduction &amp; Global Context: Dawki ICP as a Strategic Gateway.</a:t>
            </a:r>
            <a:endParaRPr lang="en-US" sz="3000" dirty="0"/>
          </a:p>
        </p:txBody>
      </p:sp>
      <p:sp>
        <p:nvSpPr>
          <p:cNvPr id="4" name="Text 1"/>
          <p:cNvSpPr/>
          <p:nvPr/>
        </p:nvSpPr>
        <p:spPr>
          <a:xfrm>
            <a:off x="541139" y="3438287"/>
            <a:ext cx="13548122" cy="494824"/>
          </a:xfrm>
          <a:prstGeom prst="rect">
            <a:avLst/>
          </a:prstGeom>
          <a:noFill/>
          <a:ln/>
        </p:spPr>
        <p:txBody>
          <a:bodyPr wrap="square" lIns="0" tIns="0" rIns="0" bIns="0" rtlCol="0" anchor="t"/>
          <a:lstStyle/>
          <a:p>
            <a:pPr marL="0" indent="0" algn="l">
              <a:lnSpc>
                <a:spcPts val="1900"/>
              </a:lnSpc>
              <a:buNone/>
            </a:pPr>
            <a:r>
              <a:rPr lang="en-US" sz="1200" b="1" dirty="0">
                <a:solidFill>
                  <a:srgbClr val="4C4C4C"/>
                </a:solidFill>
                <a:latin typeface="Noto Serif" pitchFamily="34" charset="0"/>
                <a:ea typeface="Noto Serif" pitchFamily="34" charset="-122"/>
                <a:cs typeface="Noto Serif" pitchFamily="34" charset="-120"/>
              </a:rPr>
              <a:t>Strategic Position</a:t>
            </a:r>
            <a:r>
              <a:rPr lang="en-US" sz="1200" dirty="0">
                <a:solidFill>
                  <a:srgbClr val="4C4C4C"/>
                </a:solidFill>
                <a:latin typeface="Noto Serif" pitchFamily="34" charset="0"/>
                <a:ea typeface="Noto Serif" pitchFamily="34" charset="-122"/>
                <a:cs typeface="Noto Serif" pitchFamily="34" charset="-120"/>
              </a:rPr>
              <a:t>: Dawki ICP anchors India’s Act East Policy and BBIN integration, serving as the critical node on the Dawki–Tamabil corridor that links Northeast India directly with Bangladesh and beyond.  </a:t>
            </a:r>
            <a:endParaRPr lang="en-US" sz="1200" dirty="0"/>
          </a:p>
        </p:txBody>
      </p:sp>
      <p:sp>
        <p:nvSpPr>
          <p:cNvPr id="5" name="Text 2"/>
          <p:cNvSpPr/>
          <p:nvPr/>
        </p:nvSpPr>
        <p:spPr>
          <a:xfrm>
            <a:off x="541139" y="4107061"/>
            <a:ext cx="13548122" cy="247412"/>
          </a:xfrm>
          <a:prstGeom prst="rect">
            <a:avLst/>
          </a:prstGeom>
          <a:noFill/>
          <a:ln/>
        </p:spPr>
        <p:txBody>
          <a:bodyPr wrap="none" lIns="0" tIns="0" rIns="0" bIns="0" rtlCol="0" anchor="t"/>
          <a:lstStyle/>
          <a:p>
            <a:pPr marL="0" indent="0" algn="l">
              <a:lnSpc>
                <a:spcPts val="1900"/>
              </a:lnSpc>
              <a:buNone/>
            </a:pPr>
            <a:r>
              <a:rPr lang="en-US" sz="1200" b="1" dirty="0">
                <a:solidFill>
                  <a:srgbClr val="4C4C4C"/>
                </a:solidFill>
                <a:latin typeface="Noto Serif" pitchFamily="34" charset="0"/>
                <a:ea typeface="Noto Serif" pitchFamily="34" charset="-122"/>
                <a:cs typeface="Noto Serif" pitchFamily="34" charset="-120"/>
              </a:rPr>
              <a:t>Modernization</a:t>
            </a:r>
            <a:r>
              <a:rPr lang="en-US" sz="1200" dirty="0">
                <a:solidFill>
                  <a:srgbClr val="4C4C4C"/>
                </a:solidFill>
                <a:latin typeface="Noto Serif" pitchFamily="34" charset="0"/>
                <a:ea typeface="Noto Serif" pitchFamily="34" charset="-122"/>
                <a:cs typeface="Noto Serif" pitchFamily="34" charset="-120"/>
              </a:rPr>
              <a:t>: Since May 2023, Dawki has been transformed from a basic border crossing into a digitally-enabled Integrated Check Post, repositioning it as a trade facilitation hub.  </a:t>
            </a:r>
            <a:endParaRPr lang="en-US" sz="1200" dirty="0"/>
          </a:p>
        </p:txBody>
      </p:sp>
      <p:sp>
        <p:nvSpPr>
          <p:cNvPr id="6" name="Text 3"/>
          <p:cNvSpPr/>
          <p:nvPr/>
        </p:nvSpPr>
        <p:spPr>
          <a:xfrm>
            <a:off x="541139" y="4528423"/>
            <a:ext cx="13548122" cy="247412"/>
          </a:xfrm>
          <a:prstGeom prst="rect">
            <a:avLst/>
          </a:prstGeom>
          <a:noFill/>
          <a:ln/>
        </p:spPr>
        <p:txBody>
          <a:bodyPr wrap="none" lIns="0" tIns="0" rIns="0" bIns="0" rtlCol="0" anchor="t"/>
          <a:lstStyle/>
          <a:p>
            <a:pPr marL="0" indent="0" algn="l">
              <a:lnSpc>
                <a:spcPts val="1900"/>
              </a:lnSpc>
              <a:buNone/>
            </a:pPr>
            <a:r>
              <a:rPr lang="en-US" sz="1200" b="1" dirty="0">
                <a:solidFill>
                  <a:srgbClr val="4C4C4C"/>
                </a:solidFill>
                <a:latin typeface="Noto Serif" pitchFamily="34" charset="0"/>
                <a:ea typeface="Noto Serif" pitchFamily="34" charset="-122"/>
                <a:cs typeface="Noto Serif" pitchFamily="34" charset="-120"/>
              </a:rPr>
              <a:t>Global Evidence:</a:t>
            </a:r>
            <a:r>
              <a:rPr lang="en-US" sz="1200" dirty="0">
                <a:solidFill>
                  <a:srgbClr val="4C4C4C"/>
                </a:solidFill>
                <a:latin typeface="Noto Serif" pitchFamily="34" charset="0"/>
                <a:ea typeface="Noto Serif" pitchFamily="34" charset="-122"/>
                <a:cs typeface="Noto Serif" pitchFamily="34" charset="-120"/>
              </a:rPr>
              <a:t>  </a:t>
            </a:r>
            <a:endParaRPr lang="en-US" sz="1200" dirty="0"/>
          </a:p>
        </p:txBody>
      </p:sp>
      <p:sp>
        <p:nvSpPr>
          <p:cNvPr id="7" name="Text 4"/>
          <p:cNvSpPr/>
          <p:nvPr/>
        </p:nvSpPr>
        <p:spPr>
          <a:xfrm>
            <a:off x="541139" y="4949785"/>
            <a:ext cx="13548122" cy="247412"/>
          </a:xfrm>
          <a:prstGeom prst="rect">
            <a:avLst/>
          </a:prstGeom>
          <a:noFill/>
          <a:ln/>
        </p:spPr>
        <p:txBody>
          <a:bodyPr wrap="none" lIns="0" tIns="0" rIns="0" bIns="0" rtlCol="0" anchor="t"/>
          <a:lstStyle/>
          <a:p>
            <a:pPr marL="342900" indent="-342900" algn="l">
              <a:lnSpc>
                <a:spcPts val="1900"/>
              </a:lnSpc>
              <a:buSzPct val="100000"/>
              <a:buChar char="•"/>
            </a:pPr>
            <a:r>
              <a:rPr lang="en-US" sz="1200" dirty="0">
                <a:solidFill>
                  <a:srgbClr val="4C4C4C"/>
                </a:solidFill>
                <a:latin typeface="Noto Serif" pitchFamily="34" charset="0"/>
                <a:ea typeface="Noto Serif" pitchFamily="34" charset="-122"/>
                <a:cs typeface="Noto Serif" pitchFamily="34" charset="-120"/>
              </a:rPr>
              <a:t>World Bank (2016) – Efficient land ports cut clearance times &amp; costs, boosting competitiveness.  </a:t>
            </a:r>
            <a:endParaRPr lang="en-US" sz="1200" dirty="0"/>
          </a:p>
        </p:txBody>
      </p:sp>
      <p:sp>
        <p:nvSpPr>
          <p:cNvPr id="8" name="Text 5"/>
          <p:cNvSpPr/>
          <p:nvPr/>
        </p:nvSpPr>
        <p:spPr>
          <a:xfrm>
            <a:off x="541139" y="5251252"/>
            <a:ext cx="13548122" cy="247412"/>
          </a:xfrm>
          <a:prstGeom prst="rect">
            <a:avLst/>
          </a:prstGeom>
          <a:noFill/>
          <a:ln/>
        </p:spPr>
        <p:txBody>
          <a:bodyPr wrap="none" lIns="0" tIns="0" rIns="0" bIns="0" rtlCol="0" anchor="t"/>
          <a:lstStyle/>
          <a:p>
            <a:pPr marL="342900" indent="-342900" algn="l">
              <a:lnSpc>
                <a:spcPts val="1900"/>
              </a:lnSpc>
              <a:buSzPct val="100000"/>
              <a:buChar char="•"/>
            </a:pPr>
            <a:r>
              <a:rPr lang="en-US" sz="1200" dirty="0">
                <a:solidFill>
                  <a:srgbClr val="4C4C4C"/>
                </a:solidFill>
                <a:latin typeface="Noto Serif" pitchFamily="34" charset="0"/>
                <a:ea typeface="Noto Serif" pitchFamily="34" charset="-122"/>
                <a:cs typeface="Noto Serif" pitchFamily="34" charset="-120"/>
              </a:rPr>
              <a:t>ADB SASEC Plan (2016–25) – Identifies Dawki–Tamabil as a gateway corridor for Northeast India.  </a:t>
            </a:r>
            <a:endParaRPr lang="en-US" sz="1200" dirty="0"/>
          </a:p>
        </p:txBody>
      </p:sp>
      <p:sp>
        <p:nvSpPr>
          <p:cNvPr id="9" name="Text 6"/>
          <p:cNvSpPr/>
          <p:nvPr/>
        </p:nvSpPr>
        <p:spPr>
          <a:xfrm>
            <a:off x="541139" y="5552718"/>
            <a:ext cx="13548122" cy="247412"/>
          </a:xfrm>
          <a:prstGeom prst="rect">
            <a:avLst/>
          </a:prstGeom>
          <a:noFill/>
          <a:ln/>
        </p:spPr>
        <p:txBody>
          <a:bodyPr wrap="none" lIns="0" tIns="0" rIns="0" bIns="0" rtlCol="0" anchor="t"/>
          <a:lstStyle/>
          <a:p>
            <a:pPr marL="342900" indent="-342900" algn="l">
              <a:lnSpc>
                <a:spcPts val="1900"/>
              </a:lnSpc>
              <a:buSzPct val="100000"/>
              <a:buChar char="•"/>
            </a:pPr>
            <a:r>
              <a:rPr lang="en-US" sz="1200" dirty="0">
                <a:solidFill>
                  <a:srgbClr val="4C4C4C"/>
                </a:solidFill>
                <a:latin typeface="Noto Serif" pitchFamily="34" charset="0"/>
                <a:ea typeface="Noto Serif" pitchFamily="34" charset="-122"/>
                <a:cs typeface="Noto Serif" pitchFamily="34" charset="-120"/>
              </a:rPr>
              <a:t>UNESCAP (2020) – Highlights digitization &amp; paperless trade as the fastest route to efficiency.  </a:t>
            </a:r>
            <a:endParaRPr lang="en-US" sz="1200" dirty="0"/>
          </a:p>
        </p:txBody>
      </p:sp>
      <p:sp>
        <p:nvSpPr>
          <p:cNvPr id="10" name="Text 7"/>
          <p:cNvSpPr/>
          <p:nvPr/>
        </p:nvSpPr>
        <p:spPr>
          <a:xfrm>
            <a:off x="541139" y="5854184"/>
            <a:ext cx="13548122" cy="247412"/>
          </a:xfrm>
          <a:prstGeom prst="rect">
            <a:avLst/>
          </a:prstGeom>
          <a:noFill/>
          <a:ln/>
        </p:spPr>
        <p:txBody>
          <a:bodyPr wrap="none" lIns="0" tIns="0" rIns="0" bIns="0" rtlCol="0" anchor="t"/>
          <a:lstStyle/>
          <a:p>
            <a:pPr marL="342900" indent="-342900" algn="l">
              <a:lnSpc>
                <a:spcPts val="1900"/>
              </a:lnSpc>
              <a:buSzPct val="100000"/>
              <a:buChar char="•"/>
            </a:pPr>
            <a:r>
              <a:rPr lang="en-US" sz="1200" dirty="0">
                <a:solidFill>
                  <a:srgbClr val="4C4C4C"/>
                </a:solidFill>
                <a:latin typeface="Noto Serif" pitchFamily="34" charset="0"/>
                <a:ea typeface="Noto Serif" pitchFamily="34" charset="-122"/>
                <a:cs typeface="Noto Serif" pitchFamily="34" charset="-120"/>
              </a:rPr>
              <a:t>ERIA (2016) – Calls for BBIN corridors to integrate with the IMT Trilateral Highway, linking Northeast India to ASEAN markets.  </a:t>
            </a:r>
            <a:endParaRPr lang="en-US" sz="1200" dirty="0"/>
          </a:p>
        </p:txBody>
      </p:sp>
      <p:sp>
        <p:nvSpPr>
          <p:cNvPr id="11" name="Text 8"/>
          <p:cNvSpPr/>
          <p:nvPr/>
        </p:nvSpPr>
        <p:spPr>
          <a:xfrm>
            <a:off x="541139" y="6275546"/>
            <a:ext cx="13548122" cy="494824"/>
          </a:xfrm>
          <a:prstGeom prst="rect">
            <a:avLst/>
          </a:prstGeom>
          <a:noFill/>
          <a:ln/>
        </p:spPr>
        <p:txBody>
          <a:bodyPr wrap="square" lIns="0" tIns="0" rIns="0" bIns="0" rtlCol="0" anchor="t"/>
          <a:lstStyle/>
          <a:p>
            <a:pPr marL="0" indent="0" algn="l">
              <a:lnSpc>
                <a:spcPts val="1900"/>
              </a:lnSpc>
              <a:buNone/>
            </a:pPr>
            <a:r>
              <a:rPr lang="en-US" sz="1200" b="1" dirty="0">
                <a:solidFill>
                  <a:srgbClr val="4C4C4C"/>
                </a:solidFill>
                <a:latin typeface="Noto Serif" pitchFamily="34" charset="0"/>
                <a:ea typeface="Noto Serif" pitchFamily="34" charset="-122"/>
                <a:cs typeface="Noto Serif" pitchFamily="34" charset="-120"/>
              </a:rPr>
              <a:t>Strategic Potential</a:t>
            </a:r>
            <a:r>
              <a:rPr lang="en-US" sz="1200" dirty="0">
                <a:solidFill>
                  <a:srgbClr val="4C4C4C"/>
                </a:solidFill>
                <a:latin typeface="Noto Serif" pitchFamily="34" charset="0"/>
                <a:ea typeface="Noto Serif" pitchFamily="34" charset="-122"/>
                <a:cs typeface="Noto Serif" pitchFamily="34" charset="-120"/>
              </a:rPr>
              <a:t>: At just 427 km from Chattogram Port, Dawki is positioned to deliver seamless multimodal access to ASEAN. India’s PM Gati Shakti plan strengthens this corridor, unlocking new economic frontiers for Northeast India.  </a:t>
            </a:r>
            <a:endParaRPr lang="en-US" sz="1200" dirty="0"/>
          </a:p>
        </p:txBody>
      </p:sp>
      <p:sp>
        <p:nvSpPr>
          <p:cNvPr id="12" name="Text 9"/>
          <p:cNvSpPr/>
          <p:nvPr/>
        </p:nvSpPr>
        <p:spPr>
          <a:xfrm>
            <a:off x="541139" y="6944320"/>
            <a:ext cx="13548122" cy="494824"/>
          </a:xfrm>
          <a:prstGeom prst="rect">
            <a:avLst/>
          </a:prstGeom>
          <a:noFill/>
          <a:ln/>
        </p:spPr>
        <p:txBody>
          <a:bodyPr wrap="square" lIns="0" tIns="0" rIns="0" bIns="0" rtlCol="0" anchor="t"/>
          <a:lstStyle/>
          <a:p>
            <a:pPr marL="0" indent="0" algn="l">
              <a:lnSpc>
                <a:spcPts val="1900"/>
              </a:lnSpc>
              <a:buNone/>
            </a:pPr>
            <a:r>
              <a:rPr lang="en-US" sz="1200" b="1" dirty="0">
                <a:solidFill>
                  <a:srgbClr val="4C4C4C"/>
                </a:solidFill>
                <a:latin typeface="Noto Serif" pitchFamily="34" charset="0"/>
                <a:ea typeface="Noto Serif" pitchFamily="34" charset="-122"/>
                <a:cs typeface="Noto Serif" pitchFamily="34" charset="-120"/>
              </a:rPr>
              <a:t>Policy Alignment</a:t>
            </a:r>
            <a:r>
              <a:rPr lang="en-US" sz="1200" dirty="0">
                <a:solidFill>
                  <a:srgbClr val="4C4C4C"/>
                </a:solidFill>
                <a:latin typeface="Noto Serif" pitchFamily="34" charset="0"/>
                <a:ea typeface="Noto Serif" pitchFamily="34" charset="-122"/>
                <a:cs typeface="Noto Serif" pitchFamily="34" charset="-120"/>
              </a:rPr>
              <a:t>: Dawki’s upgrades, paired with Bangladesh’s modernization at Tamabil, establish symmetric capacity, enabling balanced flows, reduced logistics costs, and reinforcing Dawki as a vital external gateway under Act East.</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96860" y="470416"/>
            <a:ext cx="7437120" cy="532924"/>
          </a:xfrm>
          <a:prstGeom prst="rect">
            <a:avLst/>
          </a:prstGeom>
          <a:noFill/>
          <a:ln/>
        </p:spPr>
        <p:txBody>
          <a:bodyPr wrap="none" lIns="0" tIns="0" rIns="0" bIns="0" rtlCol="0" anchor="t"/>
          <a:lstStyle/>
          <a:p>
            <a:pPr marL="0" indent="0" algn="l">
              <a:lnSpc>
                <a:spcPts val="4150"/>
              </a:lnSpc>
              <a:buNone/>
            </a:pPr>
            <a:r>
              <a:rPr lang="en-US" sz="3350" b="1" dirty="0">
                <a:solidFill>
                  <a:srgbClr val="3A3A3A"/>
                </a:solidFill>
                <a:latin typeface="Noto Serif Medium" pitchFamily="34" charset="0"/>
                <a:ea typeface="Noto Serif Medium" pitchFamily="34" charset="-122"/>
                <a:cs typeface="Noto Serif Medium" pitchFamily="34" charset="-120"/>
              </a:rPr>
              <a:t>Gaps in Existing Research &amp; Policy</a:t>
            </a:r>
            <a:endParaRPr lang="en-US" sz="3350" dirty="0"/>
          </a:p>
        </p:txBody>
      </p:sp>
      <p:sp>
        <p:nvSpPr>
          <p:cNvPr id="3" name="Text 1"/>
          <p:cNvSpPr/>
          <p:nvPr/>
        </p:nvSpPr>
        <p:spPr>
          <a:xfrm>
            <a:off x="596860" y="1344454"/>
            <a:ext cx="13436679" cy="272891"/>
          </a:xfrm>
          <a:prstGeom prst="rect">
            <a:avLst/>
          </a:prstGeom>
          <a:noFill/>
          <a:ln/>
        </p:spPr>
        <p:txBody>
          <a:bodyPr wrap="none" lIns="0" tIns="0" rIns="0" bIns="0" rtlCol="0" anchor="t"/>
          <a:lstStyle/>
          <a:p>
            <a:pPr marL="0" indent="0" algn="l">
              <a:lnSpc>
                <a:spcPts val="2100"/>
              </a:lnSpc>
              <a:buNone/>
            </a:pPr>
            <a:r>
              <a:rPr lang="en-US" sz="1300" b="1" dirty="0">
                <a:solidFill>
                  <a:srgbClr val="910D0D"/>
                </a:solidFill>
                <a:latin typeface="Noto Serif" pitchFamily="34" charset="0"/>
                <a:ea typeface="Noto Serif" pitchFamily="34" charset="-122"/>
                <a:cs typeface="Noto Serif" pitchFamily="34" charset="-120"/>
              </a:rPr>
              <a:t>Key Research Gaps</a:t>
            </a:r>
            <a:endParaRPr lang="en-US" sz="1300" dirty="0"/>
          </a:p>
        </p:txBody>
      </p:sp>
      <p:sp>
        <p:nvSpPr>
          <p:cNvPr id="4" name="Text 2"/>
          <p:cNvSpPr/>
          <p:nvPr/>
        </p:nvSpPr>
        <p:spPr>
          <a:xfrm>
            <a:off x="596860" y="1962626"/>
            <a:ext cx="6510337" cy="545783"/>
          </a:xfrm>
          <a:prstGeom prst="rect">
            <a:avLst/>
          </a:prstGeom>
          <a:noFill/>
          <a:ln/>
        </p:spPr>
        <p:txBody>
          <a:bodyPr wrap="square" lIns="0" tIns="0" rIns="0" bIns="0" rtlCol="0" anchor="t"/>
          <a:lstStyle/>
          <a:p>
            <a:pPr marL="342900" indent="-342900" algn="l">
              <a:lnSpc>
                <a:spcPts val="2100"/>
              </a:lnSpc>
              <a:buSzPct val="100000"/>
              <a:buFont typeface="+mj-lt"/>
              <a:buAutoNum type="arabicPeriod"/>
            </a:pPr>
            <a:r>
              <a:rPr lang="en-US" sz="1300" dirty="0">
                <a:solidFill>
                  <a:srgbClr val="4C4C4C"/>
                </a:solidFill>
                <a:latin typeface="Noto Serif" pitchFamily="34" charset="0"/>
                <a:ea typeface="Noto Serif" pitchFamily="34" charset="-122"/>
                <a:cs typeface="Noto Serif" pitchFamily="34" charset="-120"/>
              </a:rPr>
              <a:t>No empirical assessment of Dawki ICP’s performance post-2023 modernization.  </a:t>
            </a:r>
            <a:endParaRPr lang="en-US" sz="1300" dirty="0"/>
          </a:p>
        </p:txBody>
      </p:sp>
      <p:sp>
        <p:nvSpPr>
          <p:cNvPr id="5" name="Text 3"/>
          <p:cNvSpPr/>
          <p:nvPr/>
        </p:nvSpPr>
        <p:spPr>
          <a:xfrm>
            <a:off x="596860" y="2568059"/>
            <a:ext cx="6510337" cy="545783"/>
          </a:xfrm>
          <a:prstGeom prst="rect">
            <a:avLst/>
          </a:prstGeom>
          <a:noFill/>
          <a:ln/>
        </p:spPr>
        <p:txBody>
          <a:bodyPr wrap="square" lIns="0" tIns="0" rIns="0" bIns="0" rtlCol="0" anchor="t"/>
          <a:lstStyle/>
          <a:p>
            <a:pPr marL="342900" indent="-342900" algn="l">
              <a:lnSpc>
                <a:spcPts val="2100"/>
              </a:lnSpc>
              <a:buSzPct val="100000"/>
              <a:buFont typeface="+mj-lt"/>
              <a:buAutoNum type="arabicPeriod" startAt="2"/>
            </a:pPr>
            <a:r>
              <a:rPr lang="en-US" sz="1300" dirty="0">
                <a:solidFill>
                  <a:srgbClr val="4C4C4C"/>
                </a:solidFill>
                <a:latin typeface="Noto Serif" pitchFamily="34" charset="0"/>
                <a:ea typeface="Noto Serif" pitchFamily="34" charset="-122"/>
                <a:cs typeface="Noto Serif" pitchFamily="34" charset="-120"/>
              </a:rPr>
              <a:t>Limited analysis of how infrastructure upgrades actually improved trade efficiency.  </a:t>
            </a:r>
            <a:endParaRPr lang="en-US" sz="1300" dirty="0"/>
          </a:p>
        </p:txBody>
      </p:sp>
      <p:sp>
        <p:nvSpPr>
          <p:cNvPr id="6" name="Text 4"/>
          <p:cNvSpPr/>
          <p:nvPr/>
        </p:nvSpPr>
        <p:spPr>
          <a:xfrm>
            <a:off x="596860" y="3173492"/>
            <a:ext cx="6510337" cy="545783"/>
          </a:xfrm>
          <a:prstGeom prst="rect">
            <a:avLst/>
          </a:prstGeom>
          <a:noFill/>
          <a:ln/>
        </p:spPr>
        <p:txBody>
          <a:bodyPr wrap="square" lIns="0" tIns="0" rIns="0" bIns="0" rtlCol="0" anchor="t"/>
          <a:lstStyle/>
          <a:p>
            <a:pPr marL="342900" indent="-342900" algn="l">
              <a:lnSpc>
                <a:spcPts val="2100"/>
              </a:lnSpc>
              <a:buSzPct val="100000"/>
              <a:buFont typeface="+mj-lt"/>
              <a:buAutoNum type="arabicPeriod" startAt="3"/>
            </a:pPr>
            <a:r>
              <a:rPr lang="en-US" sz="1300" dirty="0">
                <a:solidFill>
                  <a:srgbClr val="4C4C4C"/>
                </a:solidFill>
                <a:latin typeface="Noto Serif" pitchFamily="34" charset="0"/>
                <a:ea typeface="Noto Serif" pitchFamily="34" charset="-122"/>
                <a:cs typeface="Noto Serif" pitchFamily="34" charset="-120"/>
              </a:rPr>
              <a:t>Revenue dynamics of LPAI remain underexplored — heavy reliance on parking &amp; weighment not fully studied.  </a:t>
            </a:r>
            <a:endParaRPr lang="en-US" sz="1300" dirty="0"/>
          </a:p>
        </p:txBody>
      </p:sp>
      <p:sp>
        <p:nvSpPr>
          <p:cNvPr id="7" name="Text 5"/>
          <p:cNvSpPr/>
          <p:nvPr/>
        </p:nvSpPr>
        <p:spPr>
          <a:xfrm>
            <a:off x="596860" y="3778925"/>
            <a:ext cx="6510337" cy="545783"/>
          </a:xfrm>
          <a:prstGeom prst="rect">
            <a:avLst/>
          </a:prstGeom>
          <a:noFill/>
          <a:ln/>
        </p:spPr>
        <p:txBody>
          <a:bodyPr wrap="square" lIns="0" tIns="0" rIns="0" bIns="0" rtlCol="0" anchor="t"/>
          <a:lstStyle/>
          <a:p>
            <a:pPr marL="342900" indent="-342900" algn="l">
              <a:lnSpc>
                <a:spcPts val="2100"/>
              </a:lnSpc>
              <a:buSzPct val="100000"/>
              <a:buFont typeface="+mj-lt"/>
              <a:buAutoNum type="arabicPeriod" startAt="4"/>
            </a:pPr>
            <a:r>
              <a:rPr lang="en-US" sz="1300" dirty="0">
                <a:solidFill>
                  <a:srgbClr val="4C4C4C"/>
                </a:solidFill>
                <a:latin typeface="Noto Serif" pitchFamily="34" charset="0"/>
                <a:ea typeface="Noto Serif" pitchFamily="34" charset="-122"/>
                <a:cs typeface="Noto Serif" pitchFamily="34" charset="-120"/>
              </a:rPr>
              <a:t>Stakeholder perspectives are missing: exporters, truckers, logistics providers, border officials not adequately captured.  </a:t>
            </a:r>
            <a:endParaRPr lang="en-US" sz="1300" dirty="0"/>
          </a:p>
        </p:txBody>
      </p:sp>
      <p:sp>
        <p:nvSpPr>
          <p:cNvPr id="8" name="Text 6"/>
          <p:cNvSpPr/>
          <p:nvPr/>
        </p:nvSpPr>
        <p:spPr>
          <a:xfrm>
            <a:off x="596860" y="4384358"/>
            <a:ext cx="6510337" cy="545783"/>
          </a:xfrm>
          <a:prstGeom prst="rect">
            <a:avLst/>
          </a:prstGeom>
          <a:noFill/>
          <a:ln/>
        </p:spPr>
        <p:txBody>
          <a:bodyPr wrap="square" lIns="0" tIns="0" rIns="0" bIns="0" rtlCol="0" anchor="t"/>
          <a:lstStyle/>
          <a:p>
            <a:pPr marL="342900" indent="-342900" algn="l">
              <a:lnSpc>
                <a:spcPts val="2100"/>
              </a:lnSpc>
              <a:buSzPct val="100000"/>
              <a:buFont typeface="+mj-lt"/>
              <a:buAutoNum type="arabicPeriod" startAt="5"/>
            </a:pPr>
            <a:r>
              <a:rPr lang="en-US" sz="1300" dirty="0">
                <a:solidFill>
                  <a:srgbClr val="4C4C4C"/>
                </a:solidFill>
                <a:latin typeface="Noto Serif" pitchFamily="34" charset="0"/>
                <a:ea typeface="Noto Serif" pitchFamily="34" charset="-122"/>
                <a:cs typeface="Noto Serif" pitchFamily="34" charset="-120"/>
              </a:rPr>
              <a:t>Lack of real-time trade data analysis to measure clearance times, truck throughput, and cost savings.  </a:t>
            </a:r>
            <a:endParaRPr lang="en-US" sz="1300" dirty="0"/>
          </a:p>
        </p:txBody>
      </p:sp>
      <p:sp>
        <p:nvSpPr>
          <p:cNvPr id="9" name="Text 7"/>
          <p:cNvSpPr/>
          <p:nvPr/>
        </p:nvSpPr>
        <p:spPr>
          <a:xfrm>
            <a:off x="609738" y="4989790"/>
            <a:ext cx="6510337" cy="545783"/>
          </a:xfrm>
          <a:prstGeom prst="rect">
            <a:avLst/>
          </a:prstGeom>
          <a:noFill/>
          <a:ln/>
        </p:spPr>
        <p:txBody>
          <a:bodyPr wrap="square" lIns="0" tIns="0" rIns="0" bIns="0" rtlCol="0" anchor="t"/>
          <a:lstStyle/>
          <a:p>
            <a:pPr marL="342900" indent="-342900" algn="l">
              <a:lnSpc>
                <a:spcPts val="2100"/>
              </a:lnSpc>
              <a:buSzPct val="100000"/>
              <a:buFont typeface="+mj-lt"/>
              <a:buAutoNum type="arabicPeriod" startAt="6"/>
            </a:pPr>
            <a:r>
              <a:rPr lang="en-US" sz="1300" dirty="0">
                <a:solidFill>
                  <a:srgbClr val="4C4C4C"/>
                </a:solidFill>
                <a:latin typeface="Noto Serif" pitchFamily="34" charset="0"/>
                <a:ea typeface="Noto Serif" pitchFamily="34" charset="-122"/>
                <a:cs typeface="Noto Serif" pitchFamily="34" charset="-120"/>
              </a:rPr>
              <a:t>Absence of evidence-based policy recommendations to guide Dawki’s role in BBIN &amp; Act East trade frameworks</a:t>
            </a:r>
            <a:endParaRPr lang="en-US" sz="1300" dirty="0"/>
          </a:p>
        </p:txBody>
      </p:sp>
      <p:pic>
        <p:nvPicPr>
          <p:cNvPr id="10" name="Image 0" descr="preencoded.png"/>
          <p:cNvPicPr>
            <a:picLocks noChangeAspect="1"/>
          </p:cNvPicPr>
          <p:nvPr/>
        </p:nvPicPr>
        <p:blipFill>
          <a:blip r:embed="rId3"/>
          <a:stretch>
            <a:fillRect/>
          </a:stretch>
        </p:blipFill>
        <p:spPr>
          <a:xfrm>
            <a:off x="7530822" y="2000964"/>
            <a:ext cx="5460087" cy="4675346"/>
          </a:xfrm>
          <a:prstGeom prst="rect">
            <a:avLst/>
          </a:prstGeom>
        </p:spPr>
      </p:pic>
      <p:sp>
        <p:nvSpPr>
          <p:cNvPr id="11" name="Text 8"/>
          <p:cNvSpPr/>
          <p:nvPr/>
        </p:nvSpPr>
        <p:spPr>
          <a:xfrm>
            <a:off x="7530822" y="6868120"/>
            <a:ext cx="6510337" cy="272891"/>
          </a:xfrm>
          <a:prstGeom prst="rect">
            <a:avLst/>
          </a:prstGeom>
          <a:noFill/>
          <a:ln/>
        </p:spPr>
        <p:txBody>
          <a:bodyPr wrap="none" lIns="0" tIns="0" rIns="0" bIns="0" rtlCol="0" anchor="t"/>
          <a:lstStyle/>
          <a:p>
            <a:pPr marL="0" indent="0" algn="l">
              <a:lnSpc>
                <a:spcPts val="2100"/>
              </a:lnSpc>
              <a:buNone/>
            </a:pPr>
            <a:endParaRPr lang="en-US" sz="1300" dirty="0"/>
          </a:p>
        </p:txBody>
      </p:sp>
      <p:sp>
        <p:nvSpPr>
          <p:cNvPr id="12" name="Text 9"/>
          <p:cNvSpPr/>
          <p:nvPr/>
        </p:nvSpPr>
        <p:spPr>
          <a:xfrm>
            <a:off x="596860" y="7486293"/>
            <a:ext cx="13436679" cy="272891"/>
          </a:xfrm>
          <a:prstGeom prst="rect">
            <a:avLst/>
          </a:prstGeom>
          <a:noFill/>
          <a:ln/>
        </p:spPr>
        <p:txBody>
          <a:bodyPr wrap="none" lIns="0" tIns="0" rIns="0" bIns="0" rtlCol="0" anchor="t"/>
          <a:lstStyle/>
          <a:p>
            <a:pPr marL="0" indent="0" algn="l">
              <a:lnSpc>
                <a:spcPts val="2100"/>
              </a:lnSpc>
              <a:buNone/>
            </a:pP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1214676"/>
            <a:ext cx="5670590" cy="708779"/>
          </a:xfrm>
          <a:prstGeom prst="rect">
            <a:avLst/>
          </a:prstGeom>
          <a:noFill/>
          <a:ln/>
        </p:spPr>
        <p:txBody>
          <a:bodyPr wrap="none" lIns="0" tIns="0" rIns="0" bIns="0" rtlCol="0" anchor="t"/>
          <a:lstStyle/>
          <a:p>
            <a:pPr marL="0" indent="0" algn="l">
              <a:lnSpc>
                <a:spcPts val="5550"/>
              </a:lnSpc>
              <a:buNone/>
            </a:pPr>
            <a:r>
              <a:rPr lang="en-US" sz="4450" dirty="0">
                <a:solidFill>
                  <a:srgbClr val="3A3A3A"/>
                </a:solidFill>
                <a:latin typeface="Noto Serif Medium" pitchFamily="34" charset="0"/>
                <a:ea typeface="Noto Serif Medium" pitchFamily="34" charset="-122"/>
                <a:cs typeface="Noto Serif Medium" pitchFamily="34" charset="-120"/>
              </a:rPr>
              <a:t>Objective</a:t>
            </a:r>
            <a:endParaRPr lang="en-US" sz="4450" dirty="0"/>
          </a:p>
        </p:txBody>
      </p:sp>
      <p:sp>
        <p:nvSpPr>
          <p:cNvPr id="4" name="Text 1"/>
          <p:cNvSpPr/>
          <p:nvPr/>
        </p:nvSpPr>
        <p:spPr>
          <a:xfrm>
            <a:off x="6280190" y="2263616"/>
            <a:ext cx="7556421" cy="725805"/>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4C4C4C"/>
                </a:solidFill>
                <a:latin typeface="Noto Serif" pitchFamily="34" charset="0"/>
                <a:ea typeface="Noto Serif" pitchFamily="34" charset="-122"/>
                <a:cs typeface="Noto Serif" pitchFamily="34" charset="-120"/>
              </a:rPr>
              <a:t>Positioning Dawki ICP as the strategic gateway of Northeast India, leveraging its unique location. </a:t>
            </a:r>
            <a:endParaRPr lang="en-US" sz="1750" dirty="0"/>
          </a:p>
        </p:txBody>
      </p:sp>
      <p:sp>
        <p:nvSpPr>
          <p:cNvPr id="5" name="Text 2"/>
          <p:cNvSpPr/>
          <p:nvPr/>
        </p:nvSpPr>
        <p:spPr>
          <a:xfrm>
            <a:off x="6280190" y="3068717"/>
            <a:ext cx="7556421" cy="725805"/>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4C4C4C"/>
                </a:solidFill>
                <a:latin typeface="Noto Serif" pitchFamily="34" charset="0"/>
                <a:ea typeface="Noto Serif" pitchFamily="34" charset="-122"/>
                <a:cs typeface="Noto Serif" pitchFamily="34" charset="-120"/>
              </a:rPr>
              <a:t>Highlight modernization gains — improved connectivity and upgraded facilities enabling greater capacity.  </a:t>
            </a:r>
            <a:endParaRPr lang="en-US" sz="1750" dirty="0"/>
          </a:p>
        </p:txBody>
      </p:sp>
      <p:sp>
        <p:nvSpPr>
          <p:cNvPr id="6" name="Text 3"/>
          <p:cNvSpPr/>
          <p:nvPr/>
        </p:nvSpPr>
        <p:spPr>
          <a:xfrm>
            <a:off x="6280190" y="3873818"/>
            <a:ext cx="7556421" cy="725805"/>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4C4C4C"/>
                </a:solidFill>
                <a:latin typeface="Noto Serif" pitchFamily="34" charset="0"/>
                <a:ea typeface="Noto Serif" pitchFamily="34" charset="-122"/>
                <a:cs typeface="Noto Serif" pitchFamily="34" charset="-120"/>
              </a:rPr>
              <a:t>Showcase trade performance through Export-Import statistics as the core measure of ICP effectiveness.  </a:t>
            </a:r>
            <a:endParaRPr lang="en-US" sz="1750" dirty="0"/>
          </a:p>
        </p:txBody>
      </p:sp>
      <p:sp>
        <p:nvSpPr>
          <p:cNvPr id="7" name="Text 4"/>
          <p:cNvSpPr/>
          <p:nvPr/>
        </p:nvSpPr>
        <p:spPr>
          <a:xfrm>
            <a:off x="6280190" y="4678918"/>
            <a:ext cx="7556421" cy="725805"/>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4C4C4C"/>
                </a:solidFill>
                <a:latin typeface="Noto Serif" pitchFamily="34" charset="0"/>
                <a:ea typeface="Noto Serif" pitchFamily="34" charset="-122"/>
                <a:cs typeface="Noto Serif" pitchFamily="34" charset="-120"/>
              </a:rPr>
              <a:t>Assess revenue sustainability by linking Trade flows, passenger movements, and truck operations to LPAI earnings.  </a:t>
            </a:r>
            <a:endParaRPr lang="en-US" sz="1750" dirty="0"/>
          </a:p>
        </p:txBody>
      </p:sp>
      <p:sp>
        <p:nvSpPr>
          <p:cNvPr id="8" name="Text 5"/>
          <p:cNvSpPr/>
          <p:nvPr/>
        </p:nvSpPr>
        <p:spPr>
          <a:xfrm>
            <a:off x="6280190" y="5484019"/>
            <a:ext cx="7556421" cy="725805"/>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4C4C4C"/>
                </a:solidFill>
                <a:latin typeface="Noto Serif" pitchFamily="34" charset="0"/>
                <a:ea typeface="Noto Serif" pitchFamily="34" charset="-122"/>
                <a:cs typeface="Noto Serif" pitchFamily="34" charset="-120"/>
              </a:rPr>
              <a:t>Demonstrate Dawki’s regional potential under BBIN framework, enhancing cross-border economic integration.  </a:t>
            </a:r>
            <a:endParaRPr lang="en-US" sz="1750" dirty="0"/>
          </a:p>
        </p:txBody>
      </p:sp>
      <p:sp>
        <p:nvSpPr>
          <p:cNvPr id="9" name="Text 6"/>
          <p:cNvSpPr/>
          <p:nvPr/>
        </p:nvSpPr>
        <p:spPr>
          <a:xfrm>
            <a:off x="6280190" y="6289119"/>
            <a:ext cx="7556421" cy="725805"/>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4C4C4C"/>
                </a:solidFill>
                <a:latin typeface="Noto Serif" pitchFamily="34" charset="0"/>
                <a:ea typeface="Noto Serif" pitchFamily="34" charset="-122"/>
                <a:cs typeface="Noto Serif" pitchFamily="34" charset="-120"/>
              </a:rPr>
              <a:t>Emphasize connectivity to Chattogram Port, unlocking access to multiple countries and amplifying Dawki’s strategic value.</a:t>
            </a:r>
            <a:endParaRPr lang="en-US" sz="1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613291" y="481846"/>
            <a:ext cx="8933736" cy="547688"/>
          </a:xfrm>
          <a:prstGeom prst="rect">
            <a:avLst/>
          </a:prstGeom>
          <a:noFill/>
          <a:ln/>
        </p:spPr>
        <p:txBody>
          <a:bodyPr wrap="none" lIns="0" tIns="0" rIns="0" bIns="0" rtlCol="0" anchor="t"/>
          <a:lstStyle/>
          <a:p>
            <a:pPr marL="0" indent="0" algn="l">
              <a:lnSpc>
                <a:spcPts val="4300"/>
              </a:lnSpc>
              <a:buNone/>
            </a:pPr>
            <a:r>
              <a:rPr lang="en-US" sz="3400" dirty="0">
                <a:solidFill>
                  <a:srgbClr val="3A3A3A"/>
                </a:solidFill>
                <a:latin typeface="Noto Serif Medium" pitchFamily="34" charset="0"/>
                <a:ea typeface="Noto Serif Medium" pitchFamily="34" charset="-122"/>
                <a:cs typeface="Noto Serif Medium" pitchFamily="34" charset="-120"/>
              </a:rPr>
              <a:t>Field Visit &amp; Ground-Level Data Collection</a:t>
            </a:r>
            <a:endParaRPr lang="en-US" sz="3400" dirty="0"/>
          </a:p>
        </p:txBody>
      </p:sp>
      <p:sp>
        <p:nvSpPr>
          <p:cNvPr id="3" name="Shape 1"/>
          <p:cNvSpPr/>
          <p:nvPr/>
        </p:nvSpPr>
        <p:spPr>
          <a:xfrm>
            <a:off x="810339" y="1379934"/>
            <a:ext cx="22860" cy="6369368"/>
          </a:xfrm>
          <a:prstGeom prst="roundRect">
            <a:avLst>
              <a:gd name="adj" fmla="val 321976"/>
            </a:avLst>
          </a:prstGeom>
          <a:solidFill>
            <a:srgbClr val="000000">
              <a:alpha val="8000"/>
            </a:srgbClr>
          </a:solidFill>
          <a:ln/>
        </p:spPr>
      </p:sp>
      <p:sp>
        <p:nvSpPr>
          <p:cNvPr id="4" name="Shape 2"/>
          <p:cNvSpPr/>
          <p:nvPr/>
        </p:nvSpPr>
        <p:spPr>
          <a:xfrm>
            <a:off x="984587" y="1565553"/>
            <a:ext cx="525661" cy="22860"/>
          </a:xfrm>
          <a:prstGeom prst="roundRect">
            <a:avLst>
              <a:gd name="adj" fmla="val 321976"/>
            </a:avLst>
          </a:prstGeom>
          <a:solidFill>
            <a:srgbClr val="CCC4B8"/>
          </a:solidFill>
          <a:ln/>
        </p:spPr>
      </p:sp>
      <p:sp>
        <p:nvSpPr>
          <p:cNvPr id="5" name="Shape 3"/>
          <p:cNvSpPr/>
          <p:nvPr/>
        </p:nvSpPr>
        <p:spPr>
          <a:xfrm>
            <a:off x="613231" y="1379934"/>
            <a:ext cx="394216" cy="394216"/>
          </a:xfrm>
          <a:prstGeom prst="roundRect">
            <a:avLst>
              <a:gd name="adj" fmla="val 18671"/>
            </a:avLst>
          </a:prstGeom>
          <a:solidFill>
            <a:srgbClr val="E6DED2">
              <a:alpha val="50000"/>
            </a:srgbClr>
          </a:solidFill>
          <a:ln w="7620">
            <a:solidFill>
              <a:srgbClr val="CCC4B8"/>
            </a:solidFill>
            <a:prstDash val="solid"/>
          </a:ln>
          <a:effectLst>
            <a:outerShdw dist="15240" dir="2700000" algn="bl" rotWithShape="0">
              <a:srgbClr val="CCC4B8">
                <a:alpha val="100000"/>
              </a:srgbClr>
            </a:outerShdw>
          </a:effectLst>
        </p:spPr>
      </p:sp>
      <p:sp>
        <p:nvSpPr>
          <p:cNvPr id="6" name="Text 4"/>
          <p:cNvSpPr/>
          <p:nvPr/>
        </p:nvSpPr>
        <p:spPr>
          <a:xfrm>
            <a:off x="678894" y="1412736"/>
            <a:ext cx="262771" cy="328493"/>
          </a:xfrm>
          <a:prstGeom prst="rect">
            <a:avLst/>
          </a:prstGeom>
          <a:noFill/>
          <a:ln/>
        </p:spPr>
        <p:txBody>
          <a:bodyPr wrap="none" lIns="0" tIns="0" rIns="0" bIns="0" rtlCol="0" anchor="t"/>
          <a:lstStyle/>
          <a:p>
            <a:pPr marL="0" indent="0" algn="ctr">
              <a:lnSpc>
                <a:spcPts val="2050"/>
              </a:lnSpc>
              <a:buNone/>
            </a:pPr>
            <a:r>
              <a:rPr lang="en-US" sz="2050" dirty="0">
                <a:solidFill>
                  <a:srgbClr val="000000"/>
                </a:solidFill>
                <a:latin typeface="Noto Serif Medium" pitchFamily="34" charset="0"/>
                <a:ea typeface="Noto Serif Medium" pitchFamily="34" charset="-122"/>
                <a:cs typeface="Noto Serif Medium" pitchFamily="34" charset="-120"/>
              </a:rPr>
              <a:t>1</a:t>
            </a:r>
            <a:endParaRPr lang="en-US" sz="2050" dirty="0"/>
          </a:p>
        </p:txBody>
      </p:sp>
      <p:sp>
        <p:nvSpPr>
          <p:cNvPr id="7" name="Text 5"/>
          <p:cNvSpPr/>
          <p:nvPr/>
        </p:nvSpPr>
        <p:spPr>
          <a:xfrm>
            <a:off x="1686639" y="1412677"/>
            <a:ext cx="4032766" cy="328613"/>
          </a:xfrm>
          <a:prstGeom prst="rect">
            <a:avLst/>
          </a:prstGeom>
          <a:noFill/>
          <a:ln/>
        </p:spPr>
        <p:txBody>
          <a:bodyPr wrap="none" lIns="0" tIns="0" rIns="0" bIns="0" rtlCol="0" anchor="t"/>
          <a:lstStyle/>
          <a:p>
            <a:pPr marL="0" indent="0" algn="l">
              <a:lnSpc>
                <a:spcPts val="2550"/>
              </a:lnSpc>
              <a:buNone/>
            </a:pPr>
            <a:r>
              <a:rPr lang="en-US" sz="2050" dirty="0">
                <a:solidFill>
                  <a:srgbClr val="4C4C4C"/>
                </a:solidFill>
                <a:latin typeface="Noto Serif Medium" pitchFamily="34" charset="0"/>
                <a:ea typeface="Noto Serif Medium" pitchFamily="34" charset="-122"/>
                <a:cs typeface="Noto Serif Medium" pitchFamily="34" charset="-120"/>
              </a:rPr>
              <a:t>On-Site Assessment (Dawki ICP)</a:t>
            </a:r>
            <a:endParaRPr lang="en-US" sz="2050" dirty="0"/>
          </a:p>
        </p:txBody>
      </p:sp>
      <p:sp>
        <p:nvSpPr>
          <p:cNvPr id="8" name="Text 6"/>
          <p:cNvSpPr/>
          <p:nvPr/>
        </p:nvSpPr>
        <p:spPr>
          <a:xfrm>
            <a:off x="1686639" y="1846421"/>
            <a:ext cx="12330470" cy="280392"/>
          </a:xfrm>
          <a:prstGeom prst="rect">
            <a:avLst/>
          </a:prstGeom>
          <a:noFill/>
          <a:ln/>
        </p:spPr>
        <p:txBody>
          <a:bodyPr wrap="none" lIns="0" tIns="0" rIns="0" bIns="0" rtlCol="0" anchor="t"/>
          <a:lstStyle/>
          <a:p>
            <a:pPr marL="342900" indent="-342900" algn="l">
              <a:lnSpc>
                <a:spcPts val="2200"/>
              </a:lnSpc>
              <a:buSzPct val="100000"/>
              <a:buChar char="•"/>
            </a:pPr>
            <a:r>
              <a:rPr lang="en-US" sz="1350" dirty="0">
                <a:solidFill>
                  <a:srgbClr val="4C4C4C"/>
                </a:solidFill>
                <a:latin typeface="Noto Serif" pitchFamily="34" charset="0"/>
                <a:ea typeface="Noto Serif" pitchFamily="34" charset="-122"/>
                <a:cs typeface="Noto Serif" pitchFamily="34" charset="-120"/>
              </a:rPr>
              <a:t>Conducted direct observations of cargo flow, parking yards, weighbridge, documentation counters, and operating hours. </a:t>
            </a:r>
            <a:endParaRPr lang="en-US" sz="1350" dirty="0"/>
          </a:p>
        </p:txBody>
      </p:sp>
      <p:sp>
        <p:nvSpPr>
          <p:cNvPr id="9" name="Text 7"/>
          <p:cNvSpPr/>
          <p:nvPr/>
        </p:nvSpPr>
        <p:spPr>
          <a:xfrm>
            <a:off x="1686639" y="2188131"/>
            <a:ext cx="12330470" cy="560784"/>
          </a:xfrm>
          <a:prstGeom prst="rect">
            <a:avLst/>
          </a:prstGeom>
          <a:noFill/>
          <a:ln/>
        </p:spPr>
        <p:txBody>
          <a:bodyPr wrap="square" lIns="0" tIns="0" rIns="0" bIns="0" rtlCol="0" anchor="t"/>
          <a:lstStyle/>
          <a:p>
            <a:pPr marL="342900" indent="-342900" algn="l">
              <a:lnSpc>
                <a:spcPts val="2200"/>
              </a:lnSpc>
              <a:buSzPct val="100000"/>
              <a:buChar char="•"/>
            </a:pPr>
            <a:r>
              <a:rPr lang="en-US" sz="1350" dirty="0">
                <a:solidFill>
                  <a:srgbClr val="4C4C4C"/>
                </a:solidFill>
                <a:latin typeface="Noto Serif" pitchFamily="34" charset="0"/>
                <a:ea typeface="Noto Serif" pitchFamily="34" charset="-122"/>
                <a:cs typeface="Noto Serif" pitchFamily="34" charset="-120"/>
              </a:rPr>
              <a:t>Identified infrastructure gaps (bridge limits, Roads shortfall, cold-chain absence) and procedural bottlenecks (multi-desk clearance, digitization gaps).</a:t>
            </a:r>
            <a:endParaRPr lang="en-US" sz="1350" dirty="0"/>
          </a:p>
        </p:txBody>
      </p:sp>
      <p:sp>
        <p:nvSpPr>
          <p:cNvPr id="10" name="Shape 8"/>
          <p:cNvSpPr/>
          <p:nvPr/>
        </p:nvSpPr>
        <p:spPr>
          <a:xfrm>
            <a:off x="984587" y="3284934"/>
            <a:ext cx="525661" cy="22860"/>
          </a:xfrm>
          <a:prstGeom prst="roundRect">
            <a:avLst>
              <a:gd name="adj" fmla="val 321976"/>
            </a:avLst>
          </a:prstGeom>
          <a:solidFill>
            <a:srgbClr val="CCC4B8"/>
          </a:solidFill>
          <a:ln/>
        </p:spPr>
      </p:sp>
      <p:sp>
        <p:nvSpPr>
          <p:cNvPr id="11" name="Shape 9"/>
          <p:cNvSpPr/>
          <p:nvPr/>
        </p:nvSpPr>
        <p:spPr>
          <a:xfrm>
            <a:off x="613231" y="3099316"/>
            <a:ext cx="394216" cy="394216"/>
          </a:xfrm>
          <a:prstGeom prst="roundRect">
            <a:avLst>
              <a:gd name="adj" fmla="val 18671"/>
            </a:avLst>
          </a:prstGeom>
          <a:solidFill>
            <a:srgbClr val="E6DED2">
              <a:alpha val="50000"/>
            </a:srgbClr>
          </a:solidFill>
          <a:ln w="7620">
            <a:solidFill>
              <a:srgbClr val="CCC4B8"/>
            </a:solidFill>
            <a:prstDash val="solid"/>
          </a:ln>
          <a:effectLst>
            <a:outerShdw dist="15240" dir="2700000" algn="bl" rotWithShape="0">
              <a:srgbClr val="CCC4B8">
                <a:alpha val="100000"/>
              </a:srgbClr>
            </a:outerShdw>
          </a:effectLst>
        </p:spPr>
      </p:sp>
      <p:sp>
        <p:nvSpPr>
          <p:cNvPr id="12" name="Text 10"/>
          <p:cNvSpPr/>
          <p:nvPr/>
        </p:nvSpPr>
        <p:spPr>
          <a:xfrm>
            <a:off x="678894" y="3132118"/>
            <a:ext cx="262771" cy="328493"/>
          </a:xfrm>
          <a:prstGeom prst="rect">
            <a:avLst/>
          </a:prstGeom>
          <a:noFill/>
          <a:ln/>
        </p:spPr>
        <p:txBody>
          <a:bodyPr wrap="none" lIns="0" tIns="0" rIns="0" bIns="0" rtlCol="0" anchor="t"/>
          <a:lstStyle/>
          <a:p>
            <a:pPr marL="0" indent="0" algn="ctr">
              <a:lnSpc>
                <a:spcPts val="2050"/>
              </a:lnSpc>
              <a:buNone/>
            </a:pPr>
            <a:r>
              <a:rPr lang="en-US" sz="2050" dirty="0">
                <a:solidFill>
                  <a:srgbClr val="000000"/>
                </a:solidFill>
                <a:latin typeface="Noto Serif Medium" pitchFamily="34" charset="0"/>
                <a:ea typeface="Noto Serif Medium" pitchFamily="34" charset="-122"/>
                <a:cs typeface="Noto Serif Medium" pitchFamily="34" charset="-120"/>
              </a:rPr>
              <a:t>2</a:t>
            </a:r>
            <a:endParaRPr lang="en-US" sz="2050" dirty="0"/>
          </a:p>
        </p:txBody>
      </p:sp>
      <p:sp>
        <p:nvSpPr>
          <p:cNvPr id="13" name="Text 11"/>
          <p:cNvSpPr/>
          <p:nvPr/>
        </p:nvSpPr>
        <p:spPr>
          <a:xfrm>
            <a:off x="1686639" y="3132058"/>
            <a:ext cx="3142059" cy="328613"/>
          </a:xfrm>
          <a:prstGeom prst="rect">
            <a:avLst/>
          </a:prstGeom>
          <a:noFill/>
          <a:ln/>
        </p:spPr>
        <p:txBody>
          <a:bodyPr wrap="none" lIns="0" tIns="0" rIns="0" bIns="0" rtlCol="0" anchor="t"/>
          <a:lstStyle/>
          <a:p>
            <a:pPr marL="0" indent="0" algn="l">
              <a:lnSpc>
                <a:spcPts val="2550"/>
              </a:lnSpc>
              <a:buNone/>
            </a:pPr>
            <a:r>
              <a:rPr lang="en-US" sz="2050" dirty="0">
                <a:solidFill>
                  <a:srgbClr val="4C4C4C"/>
                </a:solidFill>
                <a:latin typeface="Noto Serif Medium" pitchFamily="34" charset="0"/>
                <a:ea typeface="Noto Serif Medium" pitchFamily="34" charset="-122"/>
                <a:cs typeface="Noto Serif Medium" pitchFamily="34" charset="-120"/>
              </a:rPr>
              <a:t>Stakeholder Interactions</a:t>
            </a:r>
            <a:endParaRPr lang="en-US" sz="2050" dirty="0"/>
          </a:p>
        </p:txBody>
      </p:sp>
      <p:sp>
        <p:nvSpPr>
          <p:cNvPr id="14" name="Text 12"/>
          <p:cNvSpPr/>
          <p:nvPr/>
        </p:nvSpPr>
        <p:spPr>
          <a:xfrm>
            <a:off x="1686639" y="3565803"/>
            <a:ext cx="12330470" cy="280392"/>
          </a:xfrm>
          <a:prstGeom prst="rect">
            <a:avLst/>
          </a:prstGeom>
          <a:noFill/>
          <a:ln/>
        </p:spPr>
        <p:txBody>
          <a:bodyPr wrap="none" lIns="0" tIns="0" rIns="0" bIns="0" rtlCol="0" anchor="t"/>
          <a:lstStyle/>
          <a:p>
            <a:pPr marL="342900" indent="-342900" algn="l">
              <a:lnSpc>
                <a:spcPts val="2200"/>
              </a:lnSpc>
              <a:buSzPct val="100000"/>
              <a:buChar char="•"/>
            </a:pPr>
            <a:r>
              <a:rPr lang="en-US" sz="1350" dirty="0">
                <a:solidFill>
                  <a:srgbClr val="4C4C4C"/>
                </a:solidFill>
                <a:latin typeface="Noto Serif" pitchFamily="34" charset="0"/>
                <a:ea typeface="Noto Serif" pitchFamily="34" charset="-122"/>
                <a:cs typeface="Noto Serif" pitchFamily="34" charset="-120"/>
              </a:rPr>
              <a:t>Customs &amp; Border Officials – operational workflows, clearance delays, digitization progress.  </a:t>
            </a:r>
            <a:endParaRPr lang="en-US" sz="1350" dirty="0"/>
          </a:p>
        </p:txBody>
      </p:sp>
      <p:sp>
        <p:nvSpPr>
          <p:cNvPr id="15" name="Text 13"/>
          <p:cNvSpPr/>
          <p:nvPr/>
        </p:nvSpPr>
        <p:spPr>
          <a:xfrm>
            <a:off x="1686639" y="3907512"/>
            <a:ext cx="12330470" cy="280392"/>
          </a:xfrm>
          <a:prstGeom prst="rect">
            <a:avLst/>
          </a:prstGeom>
          <a:noFill/>
          <a:ln/>
        </p:spPr>
        <p:txBody>
          <a:bodyPr wrap="none" lIns="0" tIns="0" rIns="0" bIns="0" rtlCol="0" anchor="t"/>
          <a:lstStyle/>
          <a:p>
            <a:pPr marL="342900" indent="-342900" algn="l">
              <a:lnSpc>
                <a:spcPts val="2200"/>
              </a:lnSpc>
              <a:buSzPct val="100000"/>
              <a:buChar char="•"/>
            </a:pPr>
            <a:r>
              <a:rPr lang="en-US" sz="1350" dirty="0">
                <a:solidFill>
                  <a:srgbClr val="4C4C4C"/>
                </a:solidFill>
                <a:latin typeface="Noto Serif" pitchFamily="34" charset="0"/>
                <a:ea typeface="Noto Serif" pitchFamily="34" charset="-122"/>
                <a:cs typeface="Noto Serif" pitchFamily="34" charset="-120"/>
              </a:rPr>
              <a:t>Exporters, &amp; Truckers – challenges in queueing, costs, and transshipment.  </a:t>
            </a:r>
            <a:endParaRPr lang="en-US" sz="1350" dirty="0"/>
          </a:p>
        </p:txBody>
      </p:sp>
      <p:sp>
        <p:nvSpPr>
          <p:cNvPr id="16" name="Text 14"/>
          <p:cNvSpPr/>
          <p:nvPr/>
        </p:nvSpPr>
        <p:spPr>
          <a:xfrm>
            <a:off x="1686639" y="4249222"/>
            <a:ext cx="12330470" cy="280392"/>
          </a:xfrm>
          <a:prstGeom prst="rect">
            <a:avLst/>
          </a:prstGeom>
          <a:noFill/>
          <a:ln/>
        </p:spPr>
        <p:txBody>
          <a:bodyPr wrap="none" lIns="0" tIns="0" rIns="0" bIns="0" rtlCol="0" anchor="t"/>
          <a:lstStyle/>
          <a:p>
            <a:pPr marL="342900" indent="-342900" algn="l">
              <a:lnSpc>
                <a:spcPts val="2200"/>
              </a:lnSpc>
              <a:buSzPct val="100000"/>
              <a:buChar char="•"/>
            </a:pPr>
            <a:r>
              <a:rPr lang="en-US" sz="1350" dirty="0">
                <a:solidFill>
                  <a:srgbClr val="4C4C4C"/>
                </a:solidFill>
                <a:latin typeface="Noto Serif" pitchFamily="34" charset="0"/>
                <a:ea typeface="Noto Serif" pitchFamily="34" charset="-122"/>
                <a:cs typeface="Noto Serif" pitchFamily="34" charset="-120"/>
              </a:rPr>
              <a:t>LPAI Port Manager – constraints in warehousing, testing, and multimodal connectivity.</a:t>
            </a:r>
            <a:endParaRPr lang="en-US" sz="1350" dirty="0"/>
          </a:p>
        </p:txBody>
      </p:sp>
      <p:sp>
        <p:nvSpPr>
          <p:cNvPr id="17" name="Text 15"/>
          <p:cNvSpPr/>
          <p:nvPr/>
        </p:nvSpPr>
        <p:spPr>
          <a:xfrm>
            <a:off x="1686639" y="4590931"/>
            <a:ext cx="12330470" cy="280392"/>
          </a:xfrm>
          <a:prstGeom prst="rect">
            <a:avLst/>
          </a:prstGeom>
          <a:noFill/>
          <a:ln/>
        </p:spPr>
        <p:txBody>
          <a:bodyPr wrap="none" lIns="0" tIns="0" rIns="0" bIns="0" rtlCol="0" anchor="t"/>
          <a:lstStyle/>
          <a:p>
            <a:pPr marL="342900" indent="-342900" algn="l">
              <a:lnSpc>
                <a:spcPts val="2200"/>
              </a:lnSpc>
              <a:buSzPct val="100000"/>
              <a:buChar char="•"/>
            </a:pPr>
            <a:r>
              <a:rPr lang="en-US" sz="1350" dirty="0">
                <a:solidFill>
                  <a:srgbClr val="4C4C4C"/>
                </a:solidFill>
                <a:latin typeface="Noto Serif" pitchFamily="34" charset="0"/>
                <a:ea typeface="Noto Serif" pitchFamily="34" charset="-122"/>
                <a:cs typeface="Noto Serif" pitchFamily="34" charset="-120"/>
              </a:rPr>
              <a:t>Reviewed official statistics of LPAI, Customs, Immigration, and local trade bodies</a:t>
            </a:r>
            <a:endParaRPr lang="en-US" sz="1350" dirty="0"/>
          </a:p>
        </p:txBody>
      </p:sp>
      <p:sp>
        <p:nvSpPr>
          <p:cNvPr id="18" name="Shape 16"/>
          <p:cNvSpPr/>
          <p:nvPr/>
        </p:nvSpPr>
        <p:spPr>
          <a:xfrm>
            <a:off x="984587" y="5407343"/>
            <a:ext cx="525661" cy="22860"/>
          </a:xfrm>
          <a:prstGeom prst="roundRect">
            <a:avLst>
              <a:gd name="adj" fmla="val 321976"/>
            </a:avLst>
          </a:prstGeom>
          <a:solidFill>
            <a:srgbClr val="CCC4B8"/>
          </a:solidFill>
          <a:ln/>
        </p:spPr>
      </p:sp>
      <p:sp>
        <p:nvSpPr>
          <p:cNvPr id="19" name="Shape 17"/>
          <p:cNvSpPr/>
          <p:nvPr/>
        </p:nvSpPr>
        <p:spPr>
          <a:xfrm>
            <a:off x="613231" y="5221724"/>
            <a:ext cx="394216" cy="394216"/>
          </a:xfrm>
          <a:prstGeom prst="roundRect">
            <a:avLst>
              <a:gd name="adj" fmla="val 18671"/>
            </a:avLst>
          </a:prstGeom>
          <a:solidFill>
            <a:srgbClr val="E6DED2">
              <a:alpha val="50000"/>
            </a:srgbClr>
          </a:solidFill>
          <a:ln w="7620">
            <a:solidFill>
              <a:srgbClr val="CCC4B8"/>
            </a:solidFill>
            <a:prstDash val="solid"/>
          </a:ln>
          <a:effectLst>
            <a:outerShdw dist="15240" dir="2700000" algn="bl" rotWithShape="0">
              <a:srgbClr val="CCC4B8">
                <a:alpha val="100000"/>
              </a:srgbClr>
            </a:outerShdw>
          </a:effectLst>
        </p:spPr>
      </p:sp>
      <p:sp>
        <p:nvSpPr>
          <p:cNvPr id="20" name="Text 18"/>
          <p:cNvSpPr/>
          <p:nvPr/>
        </p:nvSpPr>
        <p:spPr>
          <a:xfrm>
            <a:off x="678894" y="5254526"/>
            <a:ext cx="262771" cy="328493"/>
          </a:xfrm>
          <a:prstGeom prst="rect">
            <a:avLst/>
          </a:prstGeom>
          <a:noFill/>
          <a:ln/>
        </p:spPr>
        <p:txBody>
          <a:bodyPr wrap="none" lIns="0" tIns="0" rIns="0" bIns="0" rtlCol="0" anchor="t"/>
          <a:lstStyle/>
          <a:p>
            <a:pPr marL="0" indent="0" algn="ctr">
              <a:lnSpc>
                <a:spcPts val="2050"/>
              </a:lnSpc>
              <a:buNone/>
            </a:pPr>
            <a:r>
              <a:rPr lang="en-US" sz="2050" dirty="0">
                <a:solidFill>
                  <a:srgbClr val="000000"/>
                </a:solidFill>
                <a:latin typeface="Noto Serif Medium" pitchFamily="34" charset="0"/>
                <a:ea typeface="Noto Serif Medium" pitchFamily="34" charset="-122"/>
                <a:cs typeface="Noto Serif Medium" pitchFamily="34" charset="-120"/>
              </a:rPr>
              <a:t>3</a:t>
            </a:r>
            <a:endParaRPr lang="en-US" sz="2050" dirty="0"/>
          </a:p>
        </p:txBody>
      </p:sp>
      <p:sp>
        <p:nvSpPr>
          <p:cNvPr id="21" name="Text 19"/>
          <p:cNvSpPr/>
          <p:nvPr/>
        </p:nvSpPr>
        <p:spPr>
          <a:xfrm>
            <a:off x="1686639" y="5254466"/>
            <a:ext cx="3391614" cy="328613"/>
          </a:xfrm>
          <a:prstGeom prst="rect">
            <a:avLst/>
          </a:prstGeom>
          <a:noFill/>
          <a:ln/>
        </p:spPr>
        <p:txBody>
          <a:bodyPr wrap="none" lIns="0" tIns="0" rIns="0" bIns="0" rtlCol="0" anchor="t"/>
          <a:lstStyle/>
          <a:p>
            <a:pPr marL="0" indent="0" algn="l">
              <a:lnSpc>
                <a:spcPts val="2550"/>
              </a:lnSpc>
              <a:buNone/>
            </a:pPr>
            <a:r>
              <a:rPr lang="en-US" sz="2050" dirty="0">
                <a:solidFill>
                  <a:srgbClr val="4C4C4C"/>
                </a:solidFill>
                <a:latin typeface="Noto Serif Medium" pitchFamily="34" charset="0"/>
                <a:ea typeface="Noto Serif Medium" pitchFamily="34" charset="-122"/>
                <a:cs typeface="Noto Serif Medium" pitchFamily="34" charset="-120"/>
              </a:rPr>
              <a:t>Institutional Consultations</a:t>
            </a:r>
            <a:endParaRPr lang="en-US" sz="2050" dirty="0"/>
          </a:p>
        </p:txBody>
      </p:sp>
      <p:sp>
        <p:nvSpPr>
          <p:cNvPr id="22" name="Text 20"/>
          <p:cNvSpPr/>
          <p:nvPr/>
        </p:nvSpPr>
        <p:spPr>
          <a:xfrm>
            <a:off x="1686639" y="5688211"/>
            <a:ext cx="12330470" cy="280392"/>
          </a:xfrm>
          <a:prstGeom prst="rect">
            <a:avLst/>
          </a:prstGeom>
          <a:noFill/>
          <a:ln/>
        </p:spPr>
        <p:txBody>
          <a:bodyPr wrap="none" lIns="0" tIns="0" rIns="0" bIns="0" rtlCol="0" anchor="t"/>
          <a:lstStyle/>
          <a:p>
            <a:pPr marL="342900" indent="-342900" algn="l">
              <a:lnSpc>
                <a:spcPts val="2200"/>
              </a:lnSpc>
              <a:buSzPct val="100000"/>
              <a:buChar char="•"/>
            </a:pPr>
            <a:r>
              <a:rPr lang="en-US" sz="1350" dirty="0">
                <a:solidFill>
                  <a:srgbClr val="4C4C4C"/>
                </a:solidFill>
                <a:latin typeface="Noto Serif" pitchFamily="34" charset="0"/>
                <a:ea typeface="Noto Serif" pitchFamily="34" charset="-122"/>
                <a:cs typeface="Noto Serif" pitchFamily="34" charset="-120"/>
              </a:rPr>
              <a:t>Met with Department of Industries &amp; Commerce, Shillong (Deputy Director) for regional trade insights.</a:t>
            </a:r>
            <a:endParaRPr lang="en-US" sz="1350" dirty="0"/>
          </a:p>
        </p:txBody>
      </p:sp>
      <p:sp>
        <p:nvSpPr>
          <p:cNvPr id="23" name="Shape 21"/>
          <p:cNvSpPr/>
          <p:nvPr/>
        </p:nvSpPr>
        <p:spPr>
          <a:xfrm>
            <a:off x="984587" y="6504623"/>
            <a:ext cx="525661" cy="22860"/>
          </a:xfrm>
          <a:prstGeom prst="roundRect">
            <a:avLst>
              <a:gd name="adj" fmla="val 321976"/>
            </a:avLst>
          </a:prstGeom>
          <a:solidFill>
            <a:srgbClr val="CCC4B8"/>
          </a:solidFill>
          <a:ln/>
        </p:spPr>
      </p:sp>
      <p:sp>
        <p:nvSpPr>
          <p:cNvPr id="24" name="Shape 22"/>
          <p:cNvSpPr/>
          <p:nvPr/>
        </p:nvSpPr>
        <p:spPr>
          <a:xfrm>
            <a:off x="613231" y="6319004"/>
            <a:ext cx="394216" cy="394216"/>
          </a:xfrm>
          <a:prstGeom prst="roundRect">
            <a:avLst>
              <a:gd name="adj" fmla="val 18671"/>
            </a:avLst>
          </a:prstGeom>
          <a:solidFill>
            <a:srgbClr val="E6DED2">
              <a:alpha val="50000"/>
            </a:srgbClr>
          </a:solidFill>
          <a:ln w="7620">
            <a:solidFill>
              <a:srgbClr val="CCC4B8"/>
            </a:solidFill>
            <a:prstDash val="solid"/>
          </a:ln>
          <a:effectLst>
            <a:outerShdw dist="15240" dir="2700000" algn="bl" rotWithShape="0">
              <a:srgbClr val="CCC4B8">
                <a:alpha val="100000"/>
              </a:srgbClr>
            </a:outerShdw>
          </a:effectLst>
        </p:spPr>
      </p:sp>
      <p:sp>
        <p:nvSpPr>
          <p:cNvPr id="25" name="Text 23"/>
          <p:cNvSpPr/>
          <p:nvPr/>
        </p:nvSpPr>
        <p:spPr>
          <a:xfrm>
            <a:off x="678894" y="6351806"/>
            <a:ext cx="262771" cy="328493"/>
          </a:xfrm>
          <a:prstGeom prst="rect">
            <a:avLst/>
          </a:prstGeom>
          <a:noFill/>
          <a:ln/>
        </p:spPr>
        <p:txBody>
          <a:bodyPr wrap="none" lIns="0" tIns="0" rIns="0" bIns="0" rtlCol="0" anchor="t"/>
          <a:lstStyle/>
          <a:p>
            <a:pPr marL="0" indent="0" algn="ctr">
              <a:lnSpc>
                <a:spcPts val="2050"/>
              </a:lnSpc>
              <a:buNone/>
            </a:pPr>
            <a:r>
              <a:rPr lang="en-US" sz="2050" dirty="0">
                <a:solidFill>
                  <a:srgbClr val="000000"/>
                </a:solidFill>
                <a:latin typeface="Noto Serif Medium" pitchFamily="34" charset="0"/>
                <a:ea typeface="Noto Serif Medium" pitchFamily="34" charset="-122"/>
                <a:cs typeface="Noto Serif Medium" pitchFamily="34" charset="-120"/>
              </a:rPr>
              <a:t>4</a:t>
            </a:r>
            <a:endParaRPr lang="en-US" sz="2050" dirty="0"/>
          </a:p>
        </p:txBody>
      </p:sp>
      <p:sp>
        <p:nvSpPr>
          <p:cNvPr id="26" name="Text 24"/>
          <p:cNvSpPr/>
          <p:nvPr/>
        </p:nvSpPr>
        <p:spPr>
          <a:xfrm>
            <a:off x="1686639" y="6351746"/>
            <a:ext cx="2628662" cy="328613"/>
          </a:xfrm>
          <a:prstGeom prst="rect">
            <a:avLst/>
          </a:prstGeom>
          <a:noFill/>
          <a:ln/>
        </p:spPr>
        <p:txBody>
          <a:bodyPr wrap="none" lIns="0" tIns="0" rIns="0" bIns="0" rtlCol="0" anchor="t"/>
          <a:lstStyle/>
          <a:p>
            <a:pPr marL="0" indent="0" algn="l">
              <a:lnSpc>
                <a:spcPts val="2550"/>
              </a:lnSpc>
              <a:buNone/>
            </a:pPr>
            <a:r>
              <a:rPr lang="en-US" sz="2050" dirty="0">
                <a:solidFill>
                  <a:srgbClr val="4C4C4C"/>
                </a:solidFill>
                <a:latin typeface="Noto Serif Medium" pitchFamily="34" charset="0"/>
                <a:ea typeface="Noto Serif Medium" pitchFamily="34" charset="-122"/>
                <a:cs typeface="Noto Serif Medium" pitchFamily="34" charset="-120"/>
              </a:rPr>
              <a:t>Data Triangulation</a:t>
            </a:r>
            <a:endParaRPr lang="en-US" sz="2050" dirty="0"/>
          </a:p>
        </p:txBody>
      </p:sp>
      <p:sp>
        <p:nvSpPr>
          <p:cNvPr id="27" name="Text 25"/>
          <p:cNvSpPr/>
          <p:nvPr/>
        </p:nvSpPr>
        <p:spPr>
          <a:xfrm>
            <a:off x="1686639" y="6785491"/>
            <a:ext cx="12330470" cy="280392"/>
          </a:xfrm>
          <a:prstGeom prst="rect">
            <a:avLst/>
          </a:prstGeom>
          <a:noFill/>
          <a:ln/>
        </p:spPr>
        <p:txBody>
          <a:bodyPr wrap="none" lIns="0" tIns="0" rIns="0" bIns="0" rtlCol="0" anchor="t"/>
          <a:lstStyle/>
          <a:p>
            <a:pPr marL="342900" indent="-342900" algn="l">
              <a:lnSpc>
                <a:spcPts val="2200"/>
              </a:lnSpc>
              <a:buSzPct val="100000"/>
              <a:buChar char="•"/>
            </a:pPr>
            <a:r>
              <a:rPr lang="en-US" sz="1350" dirty="0">
                <a:solidFill>
                  <a:srgbClr val="4C4C4C"/>
                </a:solidFill>
                <a:latin typeface="Noto Serif" pitchFamily="34" charset="0"/>
                <a:ea typeface="Noto Serif" pitchFamily="34" charset="-122"/>
                <a:cs typeface="Noto Serif" pitchFamily="34" charset="-120"/>
              </a:rPr>
              <a:t>Primary Data – Questionnaire responses &amp; stakeholder feedback.  </a:t>
            </a:r>
            <a:endParaRPr lang="en-US" sz="1350" dirty="0"/>
          </a:p>
        </p:txBody>
      </p:sp>
      <p:sp>
        <p:nvSpPr>
          <p:cNvPr id="28" name="Text 26"/>
          <p:cNvSpPr/>
          <p:nvPr/>
        </p:nvSpPr>
        <p:spPr>
          <a:xfrm>
            <a:off x="1686639" y="7127200"/>
            <a:ext cx="12330470" cy="280392"/>
          </a:xfrm>
          <a:prstGeom prst="rect">
            <a:avLst/>
          </a:prstGeom>
          <a:noFill/>
          <a:ln/>
        </p:spPr>
        <p:txBody>
          <a:bodyPr wrap="none" lIns="0" tIns="0" rIns="0" bIns="0" rtlCol="0" anchor="t"/>
          <a:lstStyle/>
          <a:p>
            <a:pPr marL="342900" indent="-342900" algn="l">
              <a:lnSpc>
                <a:spcPts val="2200"/>
              </a:lnSpc>
              <a:buSzPct val="100000"/>
              <a:buChar char="•"/>
            </a:pPr>
            <a:r>
              <a:rPr lang="en-US" sz="1350" dirty="0">
                <a:solidFill>
                  <a:srgbClr val="4C4C4C"/>
                </a:solidFill>
                <a:latin typeface="Noto Serif" pitchFamily="34" charset="0"/>
                <a:ea typeface="Noto Serif" pitchFamily="34" charset="-122"/>
                <a:cs typeface="Noto Serif" pitchFamily="34" charset="-120"/>
              </a:rPr>
              <a:t>Secondary Data – Official statistics (trade values, truck movement, revenue) and policy documents.  </a:t>
            </a:r>
            <a:endParaRPr lang="en-US" sz="1350" dirty="0"/>
          </a:p>
        </p:txBody>
      </p:sp>
      <p:sp>
        <p:nvSpPr>
          <p:cNvPr id="29" name="Text 27"/>
          <p:cNvSpPr/>
          <p:nvPr/>
        </p:nvSpPr>
        <p:spPr>
          <a:xfrm>
            <a:off x="1686639" y="7468910"/>
            <a:ext cx="12330470" cy="280392"/>
          </a:xfrm>
          <a:prstGeom prst="rect">
            <a:avLst/>
          </a:prstGeom>
          <a:noFill/>
          <a:ln/>
        </p:spPr>
        <p:txBody>
          <a:bodyPr wrap="none" lIns="0" tIns="0" rIns="0" bIns="0" rtlCol="0" anchor="t"/>
          <a:lstStyle/>
          <a:p>
            <a:pPr marL="342900" indent="-342900" algn="l">
              <a:lnSpc>
                <a:spcPts val="2200"/>
              </a:lnSpc>
              <a:buSzPct val="100000"/>
              <a:buChar char="•"/>
            </a:pPr>
            <a:r>
              <a:rPr lang="en-US" sz="1350" dirty="0">
                <a:solidFill>
                  <a:srgbClr val="4C4C4C"/>
                </a:solidFill>
                <a:latin typeface="Noto Serif" pitchFamily="34" charset="0"/>
                <a:ea typeface="Noto Serif" pitchFamily="34" charset="-122"/>
                <a:cs typeface="Noto Serif" pitchFamily="34" charset="-120"/>
              </a:rPr>
              <a:t>Cross-validated both sets to ensure accuracy and balanced perspectives.</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666869" y="540425"/>
            <a:ext cx="4763453" cy="595432"/>
          </a:xfrm>
          <a:prstGeom prst="rect">
            <a:avLst/>
          </a:prstGeom>
          <a:noFill/>
          <a:ln/>
        </p:spPr>
        <p:txBody>
          <a:bodyPr wrap="none" lIns="0" tIns="0" rIns="0" bIns="0" rtlCol="0" anchor="t"/>
          <a:lstStyle/>
          <a:p>
            <a:pPr marL="0" indent="0" algn="l">
              <a:lnSpc>
                <a:spcPts val="4650"/>
              </a:lnSpc>
              <a:buNone/>
            </a:pPr>
            <a:r>
              <a:rPr lang="en-US" sz="3750" dirty="0">
                <a:solidFill>
                  <a:srgbClr val="3A3A3A"/>
                </a:solidFill>
                <a:latin typeface="Noto Serif Medium" pitchFamily="34" charset="0"/>
                <a:ea typeface="Noto Serif Medium" pitchFamily="34" charset="-122"/>
                <a:cs typeface="Noto Serif Medium" pitchFamily="34" charset="-120"/>
              </a:rPr>
              <a:t>Methodology.</a:t>
            </a:r>
            <a:endParaRPr lang="en-US" sz="3750" dirty="0"/>
          </a:p>
        </p:txBody>
      </p:sp>
      <p:sp>
        <p:nvSpPr>
          <p:cNvPr id="3" name="Text 1"/>
          <p:cNvSpPr/>
          <p:nvPr/>
        </p:nvSpPr>
        <p:spPr>
          <a:xfrm>
            <a:off x="666869" y="1516856"/>
            <a:ext cx="13296662" cy="609600"/>
          </a:xfrm>
          <a:prstGeom prst="rect">
            <a:avLst/>
          </a:prstGeom>
          <a:noFill/>
          <a:ln/>
        </p:spPr>
        <p:txBody>
          <a:bodyPr wrap="square" lIns="0" tIns="0" rIns="0" bIns="0" rtlCol="0" anchor="t"/>
          <a:lstStyle/>
          <a:p>
            <a:pPr marL="342900" indent="-342900" algn="l">
              <a:lnSpc>
                <a:spcPts val="2400"/>
              </a:lnSpc>
              <a:buSzPct val="100000"/>
              <a:buFont typeface="+mj-lt"/>
              <a:buAutoNum type="arabicPeriod"/>
            </a:pPr>
            <a:r>
              <a:rPr lang="en-US" sz="1500" b="1" dirty="0">
                <a:solidFill>
                  <a:srgbClr val="4C4C4C"/>
                </a:solidFill>
                <a:latin typeface="Noto Serif" pitchFamily="34" charset="0"/>
                <a:ea typeface="Noto Serif" pitchFamily="34" charset="-122"/>
                <a:cs typeface="Noto Serif" pitchFamily="34" charset="-120"/>
              </a:rPr>
              <a:t>Mixed-Methods Design</a:t>
            </a:r>
            <a:r>
              <a:rPr lang="en-US" sz="1500" dirty="0">
                <a:solidFill>
                  <a:srgbClr val="4C4C4C"/>
                </a:solidFill>
                <a:latin typeface="Noto Serif" pitchFamily="34" charset="0"/>
                <a:ea typeface="Noto Serif" pitchFamily="34" charset="-122"/>
                <a:cs typeface="Noto Serif" pitchFamily="34" charset="-120"/>
              </a:rPr>
              <a:t>  : I adopted a mixed-methods approach, combining quantitative trade data with qualitative stakeholder perspectives. This ensures a balanced view of both measurable efficiency gains and lived operational realities.</a:t>
            </a:r>
            <a:endParaRPr lang="en-US" sz="1500" dirty="0"/>
          </a:p>
        </p:txBody>
      </p:sp>
      <p:pic>
        <p:nvPicPr>
          <p:cNvPr id="4" name="Image 0" descr="preencoded.png"/>
          <p:cNvPicPr>
            <a:picLocks noChangeAspect="1"/>
          </p:cNvPicPr>
          <p:nvPr/>
        </p:nvPicPr>
        <p:blipFill>
          <a:blip r:embed="rId3"/>
          <a:stretch>
            <a:fillRect/>
          </a:stretch>
        </p:blipFill>
        <p:spPr>
          <a:xfrm>
            <a:off x="666869" y="2555081"/>
            <a:ext cx="4919782" cy="4919782"/>
          </a:xfrm>
          <a:prstGeom prst="rect">
            <a:avLst/>
          </a:prstGeom>
        </p:spPr>
      </p:pic>
      <p:sp>
        <p:nvSpPr>
          <p:cNvPr id="5" name="Text 2"/>
          <p:cNvSpPr/>
          <p:nvPr/>
        </p:nvSpPr>
        <p:spPr>
          <a:xfrm>
            <a:off x="7555230" y="2519363"/>
            <a:ext cx="6415921" cy="304800"/>
          </a:xfrm>
          <a:prstGeom prst="rect">
            <a:avLst/>
          </a:prstGeom>
          <a:noFill/>
          <a:ln/>
        </p:spPr>
        <p:txBody>
          <a:bodyPr wrap="none" lIns="0" tIns="0" rIns="0" bIns="0" rtlCol="0" anchor="t"/>
          <a:lstStyle/>
          <a:p>
            <a:pPr marL="0" indent="0" algn="l">
              <a:lnSpc>
                <a:spcPts val="2400"/>
              </a:lnSpc>
              <a:buNone/>
            </a:pPr>
            <a:r>
              <a:rPr lang="en-US" sz="1500" b="1" dirty="0">
                <a:solidFill>
                  <a:srgbClr val="4C4C4C"/>
                </a:solidFill>
                <a:latin typeface="Noto Serif" pitchFamily="34" charset="0"/>
                <a:ea typeface="Noto Serif" pitchFamily="34" charset="-122"/>
                <a:cs typeface="Noto Serif" pitchFamily="34" charset="-120"/>
              </a:rPr>
              <a:t>Primary Data Collection</a:t>
            </a:r>
            <a:endParaRPr lang="en-US" sz="1500" dirty="0"/>
          </a:p>
        </p:txBody>
      </p:sp>
      <p:sp>
        <p:nvSpPr>
          <p:cNvPr id="6" name="Text 3"/>
          <p:cNvSpPr/>
          <p:nvPr/>
        </p:nvSpPr>
        <p:spPr>
          <a:xfrm>
            <a:off x="7555230" y="2995612"/>
            <a:ext cx="6415921" cy="914400"/>
          </a:xfrm>
          <a:prstGeom prst="rect">
            <a:avLst/>
          </a:prstGeom>
          <a:noFill/>
          <a:ln/>
        </p:spPr>
        <p:txBody>
          <a:bodyPr wrap="square" lIns="0" tIns="0" rIns="0" bIns="0" rtlCol="0" anchor="t"/>
          <a:lstStyle/>
          <a:p>
            <a:pPr marL="342900" indent="-342900" algn="l">
              <a:lnSpc>
                <a:spcPts val="2400"/>
              </a:lnSpc>
              <a:buSzPct val="100000"/>
              <a:buChar char="•"/>
            </a:pPr>
            <a:r>
              <a:rPr lang="en-US" sz="1500" dirty="0">
                <a:solidFill>
                  <a:srgbClr val="4C4C4C"/>
                </a:solidFill>
                <a:latin typeface="Noto Serif" pitchFamily="34" charset="0"/>
                <a:ea typeface="Noto Serif" pitchFamily="34" charset="-122"/>
                <a:cs typeface="Noto Serif" pitchFamily="34" charset="-120"/>
              </a:rPr>
              <a:t>Structured interviews with customs officials, exporters, transport unions, and logistics providers, supported by direct field observations of infrastructure use and procedural workflows.</a:t>
            </a:r>
            <a:endParaRPr lang="en-US" sz="1500" dirty="0"/>
          </a:p>
        </p:txBody>
      </p:sp>
      <p:sp>
        <p:nvSpPr>
          <p:cNvPr id="7" name="Text 4"/>
          <p:cNvSpPr/>
          <p:nvPr/>
        </p:nvSpPr>
        <p:spPr>
          <a:xfrm>
            <a:off x="7555230" y="4081463"/>
            <a:ext cx="6415921" cy="304800"/>
          </a:xfrm>
          <a:prstGeom prst="rect">
            <a:avLst/>
          </a:prstGeom>
          <a:noFill/>
          <a:ln/>
        </p:spPr>
        <p:txBody>
          <a:bodyPr wrap="none" lIns="0" tIns="0" rIns="0" bIns="0" rtlCol="0" anchor="t"/>
          <a:lstStyle/>
          <a:p>
            <a:pPr marL="0" indent="0" algn="l">
              <a:lnSpc>
                <a:spcPts val="2400"/>
              </a:lnSpc>
              <a:buNone/>
            </a:pPr>
            <a:r>
              <a:rPr lang="en-US" sz="1500" b="1" dirty="0">
                <a:solidFill>
                  <a:srgbClr val="4C4C4C"/>
                </a:solidFill>
                <a:latin typeface="Noto Serif" pitchFamily="34" charset="0"/>
                <a:ea typeface="Noto Serif" pitchFamily="34" charset="-122"/>
                <a:cs typeface="Noto Serif" pitchFamily="34" charset="-120"/>
              </a:rPr>
              <a:t>Secondary Data Analysis</a:t>
            </a:r>
            <a:endParaRPr lang="en-US" sz="1500" dirty="0"/>
          </a:p>
        </p:txBody>
      </p:sp>
      <p:sp>
        <p:nvSpPr>
          <p:cNvPr id="8" name="Text 5"/>
          <p:cNvSpPr/>
          <p:nvPr/>
        </p:nvSpPr>
        <p:spPr>
          <a:xfrm>
            <a:off x="7555230" y="4557713"/>
            <a:ext cx="6415921" cy="914400"/>
          </a:xfrm>
          <a:prstGeom prst="rect">
            <a:avLst/>
          </a:prstGeom>
          <a:noFill/>
          <a:ln/>
        </p:spPr>
        <p:txBody>
          <a:bodyPr wrap="square" lIns="0" tIns="0" rIns="0" bIns="0" rtlCol="0" anchor="t"/>
          <a:lstStyle/>
          <a:p>
            <a:pPr marL="342900" indent="-342900" algn="l">
              <a:lnSpc>
                <a:spcPts val="2400"/>
              </a:lnSpc>
              <a:buSzPct val="100000"/>
              <a:buChar char="•"/>
            </a:pPr>
            <a:r>
              <a:rPr lang="en-US" sz="1500" dirty="0">
                <a:solidFill>
                  <a:srgbClr val="4C4C4C"/>
                </a:solidFill>
                <a:latin typeface="Noto Serif" pitchFamily="34" charset="0"/>
                <a:ea typeface="Noto Serif" pitchFamily="34" charset="-122"/>
                <a:cs typeface="Noto Serif" pitchFamily="34" charset="-120"/>
              </a:rPr>
              <a:t>Assessment of official LPAI trade statistics, customs records, and policy documents (May 2023–June 2025) to capture trends over time.</a:t>
            </a:r>
            <a:endParaRPr lang="en-US" sz="1500" dirty="0"/>
          </a:p>
        </p:txBody>
      </p:sp>
      <p:sp>
        <p:nvSpPr>
          <p:cNvPr id="9" name="Text 6"/>
          <p:cNvSpPr/>
          <p:nvPr/>
        </p:nvSpPr>
        <p:spPr>
          <a:xfrm>
            <a:off x="7555230" y="5643563"/>
            <a:ext cx="6415921" cy="304800"/>
          </a:xfrm>
          <a:prstGeom prst="rect">
            <a:avLst/>
          </a:prstGeom>
          <a:noFill/>
          <a:ln/>
        </p:spPr>
        <p:txBody>
          <a:bodyPr wrap="none" lIns="0" tIns="0" rIns="0" bIns="0" rtlCol="0" anchor="t"/>
          <a:lstStyle/>
          <a:p>
            <a:pPr marL="0" indent="0" algn="l">
              <a:lnSpc>
                <a:spcPts val="2400"/>
              </a:lnSpc>
              <a:buNone/>
            </a:pPr>
            <a:r>
              <a:rPr lang="en-US" sz="1500" b="1" dirty="0">
                <a:solidFill>
                  <a:srgbClr val="4C4C4C"/>
                </a:solidFill>
                <a:latin typeface="Noto Serif" pitchFamily="34" charset="0"/>
                <a:ea typeface="Noto Serif" pitchFamily="34" charset="-122"/>
                <a:cs typeface="Noto Serif" pitchFamily="34" charset="-120"/>
              </a:rPr>
              <a:t>Analytical Toolkit </a:t>
            </a:r>
            <a:endParaRPr lang="en-US" sz="1500" dirty="0"/>
          </a:p>
        </p:txBody>
      </p:sp>
      <p:sp>
        <p:nvSpPr>
          <p:cNvPr id="10" name="Text 7"/>
          <p:cNvSpPr/>
          <p:nvPr/>
        </p:nvSpPr>
        <p:spPr>
          <a:xfrm>
            <a:off x="7555230" y="6119812"/>
            <a:ext cx="6415921" cy="914400"/>
          </a:xfrm>
          <a:prstGeom prst="rect">
            <a:avLst/>
          </a:prstGeom>
          <a:noFill/>
          <a:ln/>
        </p:spPr>
        <p:txBody>
          <a:bodyPr wrap="square" lIns="0" tIns="0" rIns="0" bIns="0" rtlCol="0" anchor="t"/>
          <a:lstStyle/>
          <a:p>
            <a:pPr marL="342900" indent="-342900" algn="l">
              <a:lnSpc>
                <a:spcPts val="2400"/>
              </a:lnSpc>
              <a:buSzPct val="100000"/>
              <a:buChar char="•"/>
            </a:pPr>
            <a:r>
              <a:rPr lang="en-US" sz="1500" dirty="0">
                <a:solidFill>
                  <a:srgbClr val="4C4C4C"/>
                </a:solidFill>
                <a:latin typeface="Noto Serif" pitchFamily="34" charset="0"/>
                <a:ea typeface="Noto Serif" pitchFamily="34" charset="-122"/>
                <a:cs typeface="Noto Serif" pitchFamily="34" charset="-120"/>
              </a:rPr>
              <a:t>Time-series analysis for trade dynamics, SWOT assessment for strengths and risks, supply chain mapping, and thematic analysis of stakeholder responses. </a:t>
            </a:r>
            <a:endParaRPr lang="en-US" sz="1500" dirty="0"/>
          </a:p>
        </p:txBody>
      </p:sp>
      <p:sp>
        <p:nvSpPr>
          <p:cNvPr id="11" name="Text 8"/>
          <p:cNvSpPr/>
          <p:nvPr/>
        </p:nvSpPr>
        <p:spPr>
          <a:xfrm>
            <a:off x="7555230" y="7205663"/>
            <a:ext cx="6415921" cy="304800"/>
          </a:xfrm>
          <a:prstGeom prst="rect">
            <a:avLst/>
          </a:prstGeom>
          <a:noFill/>
          <a:ln/>
        </p:spPr>
        <p:txBody>
          <a:bodyPr wrap="none" lIns="0" tIns="0" rIns="0" bIns="0" rtlCol="0" anchor="t"/>
          <a:lstStyle/>
          <a:p>
            <a:pPr marL="0" indent="0" algn="l">
              <a:lnSpc>
                <a:spcPts val="2400"/>
              </a:lnSpc>
              <a:buNone/>
            </a:pP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75216" y="610195"/>
            <a:ext cx="6392942" cy="692110"/>
          </a:xfrm>
          <a:prstGeom prst="rect">
            <a:avLst/>
          </a:prstGeom>
          <a:noFill/>
          <a:ln/>
        </p:spPr>
        <p:txBody>
          <a:bodyPr wrap="none" lIns="0" tIns="0" rIns="0" bIns="0" rtlCol="0" anchor="t"/>
          <a:lstStyle/>
          <a:p>
            <a:pPr marL="0" indent="0" algn="l">
              <a:lnSpc>
                <a:spcPts val="5450"/>
              </a:lnSpc>
              <a:buNone/>
            </a:pPr>
            <a:r>
              <a:rPr lang="en-US" sz="4350" dirty="0">
                <a:solidFill>
                  <a:srgbClr val="3A3A3A"/>
                </a:solidFill>
                <a:latin typeface="Noto Serif Medium" pitchFamily="34" charset="0"/>
                <a:ea typeface="Noto Serif Medium" pitchFamily="34" charset="-122"/>
                <a:cs typeface="Noto Serif Medium" pitchFamily="34" charset="-120"/>
              </a:rPr>
              <a:t>Assessment Framework</a:t>
            </a:r>
            <a:endParaRPr lang="en-US" sz="4350" dirty="0"/>
          </a:p>
        </p:txBody>
      </p:sp>
      <p:sp>
        <p:nvSpPr>
          <p:cNvPr id="3" name="Shape 1"/>
          <p:cNvSpPr/>
          <p:nvPr/>
        </p:nvSpPr>
        <p:spPr>
          <a:xfrm>
            <a:off x="775216" y="1745218"/>
            <a:ext cx="6429256" cy="664369"/>
          </a:xfrm>
          <a:prstGeom prst="roundRect">
            <a:avLst>
              <a:gd name="adj" fmla="val 480085"/>
            </a:avLst>
          </a:prstGeom>
          <a:solidFill>
            <a:srgbClr val="E6DED2">
              <a:alpha val="50000"/>
            </a:srgbClr>
          </a:solidFill>
          <a:ln w="7620">
            <a:solidFill>
              <a:srgbClr val="CCC4B8"/>
            </a:solidFill>
            <a:prstDash val="solid"/>
          </a:ln>
          <a:effectLst>
            <a:outerShdw dist="20320" dir="2700000" algn="bl" rotWithShape="0">
              <a:srgbClr val="CCC4B8">
                <a:alpha val="100000"/>
              </a:srgbClr>
            </a:outerShdw>
          </a:effectLst>
        </p:spPr>
      </p:sp>
      <p:pic>
        <p:nvPicPr>
          <p:cNvPr id="4" name="Image 0" descr="preencoded.png"/>
          <p:cNvPicPr>
            <a:picLocks noChangeAspect="1"/>
          </p:cNvPicPr>
          <p:nvPr/>
        </p:nvPicPr>
        <p:blipFill>
          <a:blip r:embed="rId3"/>
          <a:stretch>
            <a:fillRect/>
          </a:stretch>
        </p:blipFill>
        <p:spPr>
          <a:xfrm>
            <a:off x="3823692" y="1911310"/>
            <a:ext cx="332184" cy="332184"/>
          </a:xfrm>
          <a:prstGeom prst="rect">
            <a:avLst/>
          </a:prstGeom>
        </p:spPr>
      </p:pic>
      <p:sp>
        <p:nvSpPr>
          <p:cNvPr id="5" name="Text 2"/>
          <p:cNvSpPr/>
          <p:nvPr/>
        </p:nvSpPr>
        <p:spPr>
          <a:xfrm>
            <a:off x="996672" y="2631043"/>
            <a:ext cx="3740468" cy="345996"/>
          </a:xfrm>
          <a:prstGeom prst="rect">
            <a:avLst/>
          </a:prstGeom>
          <a:noFill/>
          <a:ln/>
        </p:spPr>
        <p:txBody>
          <a:bodyPr wrap="none" lIns="0" tIns="0" rIns="0" bIns="0" rtlCol="0" anchor="t"/>
          <a:lstStyle/>
          <a:p>
            <a:pPr marL="0" indent="0" algn="l">
              <a:lnSpc>
                <a:spcPts val="2700"/>
              </a:lnSpc>
              <a:buNone/>
            </a:pPr>
            <a:r>
              <a:rPr lang="en-US" sz="2150" b="1" dirty="0">
                <a:solidFill>
                  <a:srgbClr val="4C4C4C"/>
                </a:solidFill>
                <a:latin typeface="Noto Serif Medium" pitchFamily="34" charset="0"/>
                <a:ea typeface="Noto Serif Medium" pitchFamily="34" charset="-122"/>
                <a:cs typeface="Noto Serif Medium" pitchFamily="34" charset="-120"/>
              </a:rPr>
              <a:t>1.Bottleneck Identification</a:t>
            </a:r>
            <a:endParaRPr lang="en-US" sz="2150" dirty="0"/>
          </a:p>
        </p:txBody>
      </p:sp>
      <p:sp>
        <p:nvSpPr>
          <p:cNvPr id="6" name="Text 3"/>
          <p:cNvSpPr/>
          <p:nvPr/>
        </p:nvSpPr>
        <p:spPr>
          <a:xfrm>
            <a:off x="996672" y="3109913"/>
            <a:ext cx="5986343" cy="708660"/>
          </a:xfrm>
          <a:prstGeom prst="rect">
            <a:avLst/>
          </a:prstGeom>
          <a:noFill/>
          <a:ln/>
        </p:spPr>
        <p:txBody>
          <a:bodyPr wrap="square" lIns="0" tIns="0" rIns="0" bIns="0" rtlCol="0" anchor="t"/>
          <a:lstStyle/>
          <a:p>
            <a:pPr marL="0" indent="0" algn="l">
              <a:lnSpc>
                <a:spcPts val="2750"/>
              </a:lnSpc>
              <a:buNone/>
            </a:pPr>
            <a:r>
              <a:rPr lang="en-US" sz="1700" dirty="0">
                <a:solidFill>
                  <a:srgbClr val="4C4C4C"/>
                </a:solidFill>
                <a:latin typeface="Noto Serif" pitchFamily="34" charset="0"/>
                <a:ea typeface="Noto Serif" pitchFamily="34" charset="-122"/>
                <a:cs typeface="Noto Serif" pitchFamily="34" charset="-120"/>
              </a:rPr>
              <a:t>Identify specific infrastructural and procedural constraints limiting optimal trade facilitation. </a:t>
            </a:r>
            <a:endParaRPr lang="en-US" sz="1700" dirty="0"/>
          </a:p>
        </p:txBody>
      </p:sp>
      <p:sp>
        <p:nvSpPr>
          <p:cNvPr id="7" name="Shape 4"/>
          <p:cNvSpPr/>
          <p:nvPr/>
        </p:nvSpPr>
        <p:spPr>
          <a:xfrm>
            <a:off x="7425928" y="1745218"/>
            <a:ext cx="6429256" cy="664369"/>
          </a:xfrm>
          <a:prstGeom prst="roundRect">
            <a:avLst>
              <a:gd name="adj" fmla="val 480085"/>
            </a:avLst>
          </a:prstGeom>
          <a:solidFill>
            <a:srgbClr val="E6DED2">
              <a:alpha val="50000"/>
            </a:srgbClr>
          </a:solidFill>
          <a:ln w="7620">
            <a:solidFill>
              <a:srgbClr val="CCC4B8"/>
            </a:solidFill>
            <a:prstDash val="solid"/>
          </a:ln>
          <a:effectLst>
            <a:outerShdw dist="20320" dir="2700000" algn="bl" rotWithShape="0">
              <a:srgbClr val="CCC4B8">
                <a:alpha val="100000"/>
              </a:srgbClr>
            </a:outerShdw>
          </a:effectLst>
        </p:spPr>
      </p:sp>
      <p:pic>
        <p:nvPicPr>
          <p:cNvPr id="8" name="Image 1" descr="preencoded.png"/>
          <p:cNvPicPr>
            <a:picLocks noChangeAspect="1"/>
          </p:cNvPicPr>
          <p:nvPr/>
        </p:nvPicPr>
        <p:blipFill>
          <a:blip r:embed="rId4"/>
          <a:stretch>
            <a:fillRect/>
          </a:stretch>
        </p:blipFill>
        <p:spPr>
          <a:xfrm>
            <a:off x="10474404" y="1869758"/>
            <a:ext cx="332184" cy="415290"/>
          </a:xfrm>
          <a:prstGeom prst="rect">
            <a:avLst/>
          </a:prstGeom>
        </p:spPr>
      </p:pic>
      <p:sp>
        <p:nvSpPr>
          <p:cNvPr id="9" name="Text 5"/>
          <p:cNvSpPr/>
          <p:nvPr/>
        </p:nvSpPr>
        <p:spPr>
          <a:xfrm>
            <a:off x="7647384" y="2631043"/>
            <a:ext cx="3687604" cy="345996"/>
          </a:xfrm>
          <a:prstGeom prst="rect">
            <a:avLst/>
          </a:prstGeom>
          <a:noFill/>
          <a:ln/>
        </p:spPr>
        <p:txBody>
          <a:bodyPr wrap="none" lIns="0" tIns="0" rIns="0" bIns="0" rtlCol="0" anchor="t"/>
          <a:lstStyle/>
          <a:p>
            <a:pPr marL="0" indent="0" algn="l">
              <a:lnSpc>
                <a:spcPts val="2700"/>
              </a:lnSpc>
              <a:buNone/>
            </a:pPr>
            <a:r>
              <a:rPr lang="en-US" sz="2150" b="1" dirty="0">
                <a:solidFill>
                  <a:srgbClr val="4C4C4C"/>
                </a:solidFill>
                <a:latin typeface="Noto Serif Medium" pitchFamily="34" charset="0"/>
                <a:ea typeface="Noto Serif Medium" pitchFamily="34" charset="-122"/>
                <a:cs typeface="Noto Serif Medium" pitchFamily="34" charset="-120"/>
              </a:rPr>
              <a:t>2.Current Trade Dynamics</a:t>
            </a:r>
            <a:endParaRPr lang="en-US" sz="2150" dirty="0"/>
          </a:p>
        </p:txBody>
      </p:sp>
      <p:sp>
        <p:nvSpPr>
          <p:cNvPr id="10" name="Text 6"/>
          <p:cNvSpPr/>
          <p:nvPr/>
        </p:nvSpPr>
        <p:spPr>
          <a:xfrm>
            <a:off x="7647384" y="3109913"/>
            <a:ext cx="5986343" cy="1062990"/>
          </a:xfrm>
          <a:prstGeom prst="rect">
            <a:avLst/>
          </a:prstGeom>
          <a:noFill/>
          <a:ln/>
        </p:spPr>
        <p:txBody>
          <a:bodyPr wrap="square" lIns="0" tIns="0" rIns="0" bIns="0" rtlCol="0" anchor="t"/>
          <a:lstStyle/>
          <a:p>
            <a:pPr marL="0" indent="0" algn="l">
              <a:lnSpc>
                <a:spcPts val="2750"/>
              </a:lnSpc>
              <a:buNone/>
            </a:pPr>
            <a:r>
              <a:rPr lang="en-US" sz="1700" dirty="0">
                <a:solidFill>
                  <a:srgbClr val="4C4C4C"/>
                </a:solidFill>
                <a:latin typeface="Noto Serif" pitchFamily="34" charset="0"/>
                <a:ea typeface="Noto Serif" pitchFamily="34" charset="-122"/>
                <a:cs typeface="Noto Serif" pitchFamily="34" charset="-120"/>
              </a:rPr>
              <a:t>Assess operational efficiency at Dawki ICP, highlighting tangible post-modernization improvements and persisting inefficiencies. </a:t>
            </a:r>
            <a:endParaRPr lang="en-US" sz="1700" dirty="0"/>
          </a:p>
        </p:txBody>
      </p:sp>
      <p:sp>
        <p:nvSpPr>
          <p:cNvPr id="11" name="Shape 7"/>
          <p:cNvSpPr/>
          <p:nvPr/>
        </p:nvSpPr>
        <p:spPr>
          <a:xfrm>
            <a:off x="775216" y="4615815"/>
            <a:ext cx="6429256" cy="664369"/>
          </a:xfrm>
          <a:prstGeom prst="roundRect">
            <a:avLst>
              <a:gd name="adj" fmla="val 480085"/>
            </a:avLst>
          </a:prstGeom>
          <a:solidFill>
            <a:srgbClr val="E6DED2">
              <a:alpha val="50000"/>
            </a:srgbClr>
          </a:solidFill>
          <a:ln w="7620">
            <a:solidFill>
              <a:srgbClr val="CCC4B8"/>
            </a:solidFill>
            <a:prstDash val="solid"/>
          </a:ln>
          <a:effectLst>
            <a:outerShdw dist="20320" dir="2700000" algn="bl" rotWithShape="0">
              <a:srgbClr val="CCC4B8">
                <a:alpha val="100000"/>
              </a:srgbClr>
            </a:outerShdw>
          </a:effectLst>
        </p:spPr>
      </p:sp>
      <p:pic>
        <p:nvPicPr>
          <p:cNvPr id="12" name="Image 2" descr="preencoded.png"/>
          <p:cNvPicPr>
            <a:picLocks noChangeAspect="1"/>
          </p:cNvPicPr>
          <p:nvPr/>
        </p:nvPicPr>
        <p:blipFill>
          <a:blip r:embed="rId5"/>
          <a:stretch>
            <a:fillRect/>
          </a:stretch>
        </p:blipFill>
        <p:spPr>
          <a:xfrm>
            <a:off x="3823692" y="4740354"/>
            <a:ext cx="332184" cy="415290"/>
          </a:xfrm>
          <a:prstGeom prst="rect">
            <a:avLst/>
          </a:prstGeom>
        </p:spPr>
      </p:pic>
      <p:sp>
        <p:nvSpPr>
          <p:cNvPr id="13" name="Text 8"/>
          <p:cNvSpPr/>
          <p:nvPr/>
        </p:nvSpPr>
        <p:spPr>
          <a:xfrm>
            <a:off x="996672" y="5501640"/>
            <a:ext cx="5668447" cy="345996"/>
          </a:xfrm>
          <a:prstGeom prst="rect">
            <a:avLst/>
          </a:prstGeom>
          <a:noFill/>
          <a:ln/>
        </p:spPr>
        <p:txBody>
          <a:bodyPr wrap="none" lIns="0" tIns="0" rIns="0" bIns="0" rtlCol="0" anchor="t"/>
          <a:lstStyle/>
          <a:p>
            <a:pPr marL="0" indent="0" algn="l">
              <a:lnSpc>
                <a:spcPts val="2700"/>
              </a:lnSpc>
              <a:buNone/>
            </a:pPr>
            <a:r>
              <a:rPr lang="en-US" sz="2150" b="1" dirty="0">
                <a:solidFill>
                  <a:srgbClr val="4C4C4C"/>
                </a:solidFill>
                <a:latin typeface="Noto Serif Medium" pitchFamily="34" charset="0"/>
                <a:ea typeface="Noto Serif Medium" pitchFamily="34" charset="-122"/>
                <a:cs typeface="Noto Serif Medium" pitchFamily="34" charset="-120"/>
              </a:rPr>
              <a:t>3.Revenue Performance &amp; Sustainability</a:t>
            </a:r>
            <a:endParaRPr lang="en-US" sz="2150" dirty="0"/>
          </a:p>
        </p:txBody>
      </p:sp>
      <p:sp>
        <p:nvSpPr>
          <p:cNvPr id="14" name="Text 9"/>
          <p:cNvSpPr/>
          <p:nvPr/>
        </p:nvSpPr>
        <p:spPr>
          <a:xfrm>
            <a:off x="996672" y="5980509"/>
            <a:ext cx="5986343" cy="1417320"/>
          </a:xfrm>
          <a:prstGeom prst="rect">
            <a:avLst/>
          </a:prstGeom>
          <a:noFill/>
          <a:ln/>
        </p:spPr>
        <p:txBody>
          <a:bodyPr wrap="square" lIns="0" tIns="0" rIns="0" bIns="0" rtlCol="0" anchor="t"/>
          <a:lstStyle/>
          <a:p>
            <a:pPr marL="0" indent="0" algn="l">
              <a:lnSpc>
                <a:spcPts val="2750"/>
              </a:lnSpc>
              <a:buNone/>
            </a:pPr>
            <a:r>
              <a:rPr lang="en-US" sz="1700" dirty="0">
                <a:solidFill>
                  <a:srgbClr val="4C4C4C"/>
                </a:solidFill>
                <a:latin typeface="Noto Serif" pitchFamily="34" charset="0"/>
                <a:ea typeface="Noto Serif" pitchFamily="34" charset="-122"/>
                <a:cs typeface="Noto Serif" pitchFamily="34" charset="-120"/>
              </a:rPr>
              <a:t>Analyze LPAI’s revenue model — composition, dependence on truck flow, trends in parking &amp; weighment income, and opportunities for diversification to ensure financial sustainability.</a:t>
            </a:r>
            <a:endParaRPr lang="en-US" sz="1700" dirty="0"/>
          </a:p>
        </p:txBody>
      </p:sp>
      <p:sp>
        <p:nvSpPr>
          <p:cNvPr id="15" name="Shape 10"/>
          <p:cNvSpPr/>
          <p:nvPr/>
        </p:nvSpPr>
        <p:spPr>
          <a:xfrm>
            <a:off x="7425928" y="4615815"/>
            <a:ext cx="6429256" cy="664369"/>
          </a:xfrm>
          <a:prstGeom prst="roundRect">
            <a:avLst>
              <a:gd name="adj" fmla="val 480085"/>
            </a:avLst>
          </a:prstGeom>
          <a:solidFill>
            <a:srgbClr val="E6DED2">
              <a:alpha val="50000"/>
            </a:srgbClr>
          </a:solidFill>
          <a:ln w="7620">
            <a:solidFill>
              <a:srgbClr val="CCC4B8"/>
            </a:solidFill>
            <a:prstDash val="solid"/>
          </a:ln>
          <a:effectLst>
            <a:outerShdw dist="20320" dir="2700000" algn="bl" rotWithShape="0">
              <a:srgbClr val="CCC4B8">
                <a:alpha val="100000"/>
              </a:srgbClr>
            </a:outerShdw>
          </a:effectLst>
        </p:spPr>
      </p:sp>
      <p:pic>
        <p:nvPicPr>
          <p:cNvPr id="16" name="Image 3" descr="preencoded.png"/>
          <p:cNvPicPr>
            <a:picLocks noChangeAspect="1"/>
          </p:cNvPicPr>
          <p:nvPr/>
        </p:nvPicPr>
        <p:blipFill>
          <a:blip r:embed="rId6"/>
          <a:stretch>
            <a:fillRect/>
          </a:stretch>
        </p:blipFill>
        <p:spPr>
          <a:xfrm>
            <a:off x="10474404" y="4740354"/>
            <a:ext cx="332184" cy="415290"/>
          </a:xfrm>
          <a:prstGeom prst="rect">
            <a:avLst/>
          </a:prstGeom>
        </p:spPr>
      </p:pic>
      <p:sp>
        <p:nvSpPr>
          <p:cNvPr id="17" name="Text 11"/>
          <p:cNvSpPr/>
          <p:nvPr/>
        </p:nvSpPr>
        <p:spPr>
          <a:xfrm>
            <a:off x="7647384" y="5501640"/>
            <a:ext cx="3027402" cy="345996"/>
          </a:xfrm>
          <a:prstGeom prst="rect">
            <a:avLst/>
          </a:prstGeom>
          <a:noFill/>
          <a:ln/>
        </p:spPr>
        <p:txBody>
          <a:bodyPr wrap="none" lIns="0" tIns="0" rIns="0" bIns="0" rtlCol="0" anchor="t"/>
          <a:lstStyle/>
          <a:p>
            <a:pPr marL="0" indent="0" algn="l">
              <a:lnSpc>
                <a:spcPts val="2700"/>
              </a:lnSpc>
              <a:buNone/>
            </a:pPr>
            <a:r>
              <a:rPr lang="en-US" sz="2150" b="1" dirty="0">
                <a:solidFill>
                  <a:srgbClr val="4C4C4C"/>
                </a:solidFill>
                <a:latin typeface="Noto Serif Medium" pitchFamily="34" charset="0"/>
                <a:ea typeface="Noto Serif Medium" pitchFamily="34" charset="-122"/>
                <a:cs typeface="Noto Serif Medium" pitchFamily="34" charset="-120"/>
              </a:rPr>
              <a:t>4.Strategic Alignment</a:t>
            </a:r>
            <a:endParaRPr lang="en-US" sz="2150" dirty="0"/>
          </a:p>
        </p:txBody>
      </p:sp>
      <p:sp>
        <p:nvSpPr>
          <p:cNvPr id="18" name="Text 12"/>
          <p:cNvSpPr/>
          <p:nvPr/>
        </p:nvSpPr>
        <p:spPr>
          <a:xfrm>
            <a:off x="7647384" y="5980509"/>
            <a:ext cx="5986343" cy="1417320"/>
          </a:xfrm>
          <a:prstGeom prst="rect">
            <a:avLst/>
          </a:prstGeom>
          <a:noFill/>
          <a:ln/>
        </p:spPr>
        <p:txBody>
          <a:bodyPr wrap="square" lIns="0" tIns="0" rIns="0" bIns="0" rtlCol="0" anchor="t"/>
          <a:lstStyle/>
          <a:p>
            <a:pPr marL="0" indent="0" algn="l">
              <a:lnSpc>
                <a:spcPts val="2750"/>
              </a:lnSpc>
              <a:buNone/>
            </a:pPr>
            <a:r>
              <a:rPr lang="en-US" sz="1700" dirty="0">
                <a:solidFill>
                  <a:srgbClr val="4C4C4C"/>
                </a:solidFill>
                <a:latin typeface="Noto Serif" pitchFamily="34" charset="0"/>
                <a:ea typeface="Noto Serif" pitchFamily="34" charset="-122"/>
                <a:cs typeface="Noto Serif" pitchFamily="34" charset="-120"/>
              </a:rPr>
              <a:t>Examine how Dawki’s modernization links with regional trade frameworks (BBIN, IMT) and explore its role in enabling direct connectivity to Chattogram seaport.</a:t>
            </a:r>
            <a:endParaRPr lang="en-US" sz="1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93790" y="2626281"/>
            <a:ext cx="12074366" cy="708779"/>
          </a:xfrm>
          <a:prstGeom prst="rect">
            <a:avLst/>
          </a:prstGeom>
          <a:noFill/>
          <a:ln/>
        </p:spPr>
        <p:txBody>
          <a:bodyPr wrap="none" lIns="0" tIns="0" rIns="0" bIns="0" rtlCol="0" anchor="t"/>
          <a:lstStyle/>
          <a:p>
            <a:pPr marL="0" indent="0" algn="l">
              <a:lnSpc>
                <a:spcPts val="5550"/>
              </a:lnSpc>
              <a:buNone/>
            </a:pPr>
            <a:r>
              <a:rPr lang="en-US" sz="4450" dirty="0">
                <a:solidFill>
                  <a:srgbClr val="3A3A3A"/>
                </a:solidFill>
                <a:latin typeface="Noto Serif Medium" pitchFamily="34" charset="0"/>
                <a:ea typeface="Noto Serif Medium" pitchFamily="34" charset="-122"/>
                <a:cs typeface="Noto Serif Medium" pitchFamily="34" charset="-120"/>
              </a:rPr>
              <a:t>Primary Data Findings : Field Visit Evidence</a:t>
            </a:r>
            <a:endParaRPr lang="en-US" sz="4450" dirty="0"/>
          </a:p>
        </p:txBody>
      </p:sp>
      <p:pic>
        <p:nvPicPr>
          <p:cNvPr id="3" name="Image 0" descr="preencoded.png"/>
          <p:cNvPicPr>
            <a:picLocks noChangeAspect="1"/>
          </p:cNvPicPr>
          <p:nvPr/>
        </p:nvPicPr>
        <p:blipFill>
          <a:blip r:embed="rId3"/>
          <a:stretch>
            <a:fillRect/>
          </a:stretch>
        </p:blipFill>
        <p:spPr>
          <a:xfrm>
            <a:off x="2440424" y="3788688"/>
            <a:ext cx="3228022" cy="878919"/>
          </a:xfrm>
          <a:prstGeom prst="rect">
            <a:avLst/>
          </a:prstGeom>
        </p:spPr>
      </p:pic>
      <p:sp>
        <p:nvSpPr>
          <p:cNvPr id="4" name="Text 1"/>
          <p:cNvSpPr/>
          <p:nvPr/>
        </p:nvSpPr>
        <p:spPr>
          <a:xfrm>
            <a:off x="3894892" y="4126587"/>
            <a:ext cx="318968" cy="398621"/>
          </a:xfrm>
          <a:prstGeom prst="rect">
            <a:avLst/>
          </a:prstGeom>
          <a:noFill/>
          <a:ln/>
        </p:spPr>
        <p:txBody>
          <a:bodyPr wrap="none" lIns="0" tIns="0" rIns="0" bIns="0" rtlCol="0" anchor="t"/>
          <a:lstStyle/>
          <a:p>
            <a:pPr marL="0" indent="0" algn="ctr">
              <a:lnSpc>
                <a:spcPts val="4000"/>
              </a:lnSpc>
              <a:buNone/>
            </a:pPr>
            <a:r>
              <a:rPr lang="en-US" sz="2500" dirty="0">
                <a:solidFill>
                  <a:srgbClr val="000000"/>
                </a:solidFill>
                <a:latin typeface="Noto Serif Medium" pitchFamily="34" charset="0"/>
                <a:ea typeface="Noto Serif Medium" pitchFamily="34" charset="-122"/>
                <a:cs typeface="Noto Serif Medium" pitchFamily="34" charset="-120"/>
              </a:rPr>
              <a:t>1</a:t>
            </a:r>
            <a:endParaRPr lang="en-US" sz="2500" dirty="0"/>
          </a:p>
        </p:txBody>
      </p:sp>
      <p:sp>
        <p:nvSpPr>
          <p:cNvPr id="5" name="Text 2"/>
          <p:cNvSpPr/>
          <p:nvPr/>
        </p:nvSpPr>
        <p:spPr>
          <a:xfrm>
            <a:off x="5895261" y="4015502"/>
            <a:ext cx="6148507" cy="425291"/>
          </a:xfrm>
          <a:prstGeom prst="rect">
            <a:avLst/>
          </a:prstGeom>
          <a:noFill/>
          <a:ln/>
        </p:spPr>
        <p:txBody>
          <a:bodyPr wrap="none" lIns="0" tIns="0" rIns="0" bIns="0" rtlCol="0" anchor="t"/>
          <a:lstStyle/>
          <a:p>
            <a:pPr marL="0" indent="0" algn="l">
              <a:lnSpc>
                <a:spcPts val="3300"/>
              </a:lnSpc>
              <a:buNone/>
            </a:pPr>
            <a:r>
              <a:rPr lang="en-US" sz="2650" dirty="0">
                <a:solidFill>
                  <a:srgbClr val="4C4C4C"/>
                </a:solidFill>
                <a:latin typeface="Noto Serif Medium" pitchFamily="34" charset="0"/>
                <a:ea typeface="Noto Serif Medium" pitchFamily="34" charset="-122"/>
                <a:cs typeface="Noto Serif Medium" pitchFamily="34" charset="-120"/>
              </a:rPr>
              <a:t>Infrastructure &amp; Physical Bottlenecks</a:t>
            </a:r>
            <a:endParaRPr lang="en-US" sz="2650" dirty="0"/>
          </a:p>
        </p:txBody>
      </p:sp>
      <p:sp>
        <p:nvSpPr>
          <p:cNvPr id="6" name="Shape 3"/>
          <p:cNvSpPr/>
          <p:nvPr/>
        </p:nvSpPr>
        <p:spPr>
          <a:xfrm>
            <a:off x="5725120" y="4680704"/>
            <a:ext cx="8054816" cy="15240"/>
          </a:xfrm>
          <a:prstGeom prst="roundRect">
            <a:avLst>
              <a:gd name="adj" fmla="val 625116"/>
            </a:avLst>
          </a:prstGeom>
          <a:solidFill>
            <a:srgbClr val="E6DED2"/>
          </a:solidFill>
          <a:ln/>
        </p:spPr>
      </p:sp>
      <p:pic>
        <p:nvPicPr>
          <p:cNvPr id="7" name="Image 1" descr="preencoded.png"/>
          <p:cNvPicPr>
            <a:picLocks noChangeAspect="1"/>
          </p:cNvPicPr>
          <p:nvPr/>
        </p:nvPicPr>
        <p:blipFill>
          <a:blip r:embed="rId4"/>
          <a:stretch>
            <a:fillRect/>
          </a:stretch>
        </p:blipFill>
        <p:spPr>
          <a:xfrm>
            <a:off x="826294" y="4724281"/>
            <a:ext cx="6456164" cy="878919"/>
          </a:xfrm>
          <a:prstGeom prst="rect">
            <a:avLst/>
          </a:prstGeom>
        </p:spPr>
      </p:pic>
      <p:sp>
        <p:nvSpPr>
          <p:cNvPr id="8" name="Text 4"/>
          <p:cNvSpPr/>
          <p:nvPr/>
        </p:nvSpPr>
        <p:spPr>
          <a:xfrm>
            <a:off x="3894892" y="4964430"/>
            <a:ext cx="318968" cy="398621"/>
          </a:xfrm>
          <a:prstGeom prst="rect">
            <a:avLst/>
          </a:prstGeom>
          <a:noFill/>
          <a:ln/>
        </p:spPr>
        <p:txBody>
          <a:bodyPr wrap="none" lIns="0" tIns="0" rIns="0" bIns="0" rtlCol="0" anchor="t"/>
          <a:lstStyle/>
          <a:p>
            <a:pPr marL="0" indent="0" algn="ctr">
              <a:lnSpc>
                <a:spcPts val="4000"/>
              </a:lnSpc>
              <a:buNone/>
            </a:pPr>
            <a:r>
              <a:rPr lang="en-US" sz="2500" dirty="0">
                <a:solidFill>
                  <a:srgbClr val="000000"/>
                </a:solidFill>
                <a:latin typeface="Noto Serif Medium" pitchFamily="34" charset="0"/>
                <a:ea typeface="Noto Serif Medium" pitchFamily="34" charset="-122"/>
                <a:cs typeface="Noto Serif Medium" pitchFamily="34" charset="-120"/>
              </a:rPr>
              <a:t>2</a:t>
            </a:r>
            <a:endParaRPr lang="en-US" sz="2500" dirty="0"/>
          </a:p>
        </p:txBody>
      </p:sp>
      <p:sp>
        <p:nvSpPr>
          <p:cNvPr id="9" name="Text 5"/>
          <p:cNvSpPr/>
          <p:nvPr/>
        </p:nvSpPr>
        <p:spPr>
          <a:xfrm>
            <a:off x="7509272" y="4951095"/>
            <a:ext cx="5418177" cy="425291"/>
          </a:xfrm>
          <a:prstGeom prst="rect">
            <a:avLst/>
          </a:prstGeom>
          <a:noFill/>
          <a:ln/>
        </p:spPr>
        <p:txBody>
          <a:bodyPr wrap="none" lIns="0" tIns="0" rIns="0" bIns="0" rtlCol="0" anchor="t"/>
          <a:lstStyle/>
          <a:p>
            <a:pPr marL="0" indent="0" algn="l">
              <a:lnSpc>
                <a:spcPts val="3300"/>
              </a:lnSpc>
              <a:buNone/>
            </a:pPr>
            <a:r>
              <a:rPr lang="en-US" sz="2650" dirty="0">
                <a:solidFill>
                  <a:srgbClr val="4C4C4C"/>
                </a:solidFill>
                <a:latin typeface="Noto Serif Medium" pitchFamily="34" charset="0"/>
                <a:ea typeface="Noto Serif Medium" pitchFamily="34" charset="-122"/>
                <a:cs typeface="Noto Serif Medium" pitchFamily="34" charset="-120"/>
              </a:rPr>
              <a:t>Procedural, Digital &amp; Policy Gaps</a:t>
            </a:r>
            <a:endParaRPr lang="en-US" sz="26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11875" y="1050012"/>
            <a:ext cx="7457242" cy="508516"/>
          </a:xfrm>
          <a:prstGeom prst="rect">
            <a:avLst/>
          </a:prstGeom>
          <a:noFill/>
          <a:ln/>
        </p:spPr>
        <p:txBody>
          <a:bodyPr wrap="none" lIns="0" tIns="0" rIns="0" bIns="0" rtlCol="0" anchor="t"/>
          <a:lstStyle/>
          <a:p>
            <a:pPr marL="0" indent="0" algn="l">
              <a:lnSpc>
                <a:spcPts val="4000"/>
              </a:lnSpc>
              <a:buNone/>
            </a:pPr>
            <a:r>
              <a:rPr lang="en-US" sz="3200" dirty="0">
                <a:solidFill>
                  <a:srgbClr val="3A3A3A"/>
                </a:solidFill>
                <a:latin typeface="Noto Serif Medium" pitchFamily="34" charset="0"/>
                <a:ea typeface="Noto Serif Medium" pitchFamily="34" charset="-122"/>
                <a:cs typeface="Noto Serif Medium" pitchFamily="34" charset="-120"/>
              </a:rPr>
              <a:t>Infrastructure &amp; Physical Bottlenecks </a:t>
            </a:r>
            <a:endParaRPr lang="en-US" sz="3200" dirty="0"/>
          </a:p>
        </p:txBody>
      </p:sp>
      <p:sp>
        <p:nvSpPr>
          <p:cNvPr id="4" name="Text 1"/>
          <p:cNvSpPr/>
          <p:nvPr/>
        </p:nvSpPr>
        <p:spPr>
          <a:xfrm>
            <a:off x="711875" y="1761887"/>
            <a:ext cx="7720251" cy="1626394"/>
          </a:xfrm>
          <a:prstGeom prst="rect">
            <a:avLst/>
          </a:prstGeom>
          <a:noFill/>
          <a:ln/>
        </p:spPr>
        <p:txBody>
          <a:bodyPr wrap="square" lIns="0" tIns="0" rIns="0" bIns="0" rtlCol="0" anchor="t"/>
          <a:lstStyle/>
          <a:p>
            <a:pPr marL="342900" indent="-342900" algn="l">
              <a:lnSpc>
                <a:spcPts val="2550"/>
              </a:lnSpc>
              <a:buSzPct val="100000"/>
              <a:buFont typeface="+mj-lt"/>
              <a:buAutoNum type="arabicPeriod"/>
            </a:pPr>
            <a:r>
              <a:rPr lang="en-US" sz="1600" b="1" dirty="0">
                <a:solidFill>
                  <a:srgbClr val="4C4C4C"/>
                </a:solidFill>
                <a:latin typeface="Noto Serif" pitchFamily="34" charset="0"/>
                <a:ea typeface="Noto Serif" pitchFamily="34" charset="-122"/>
                <a:cs typeface="Noto Serif" pitchFamily="34" charset="-120"/>
              </a:rPr>
              <a:t>Approach road &amp; parking</a:t>
            </a:r>
            <a:r>
              <a:rPr lang="en-US" sz="1600" dirty="0">
                <a:solidFill>
                  <a:srgbClr val="4C4C4C"/>
                </a:solidFill>
                <a:latin typeface="Noto Serif" pitchFamily="34" charset="0"/>
                <a:ea typeface="Noto Serif" pitchFamily="34" charset="-122"/>
                <a:cs typeface="Noto Serif" pitchFamily="34" charset="-120"/>
              </a:rPr>
              <a:t> : The road is narrow and congested, with queues extending into the town. Current parking capacity (~150 trucks) is far below anticipated demand (~350+ once mineral exports scale). As a result, nearly 90% of trucks wait on the road, creating local disruptions and inefficiencies. If trade scales expect 800 trucks.</a:t>
            </a:r>
            <a:endParaRPr lang="en-US" sz="1600" dirty="0"/>
          </a:p>
        </p:txBody>
      </p:sp>
      <p:sp>
        <p:nvSpPr>
          <p:cNvPr id="5" name="Text 2"/>
          <p:cNvSpPr/>
          <p:nvPr/>
        </p:nvSpPr>
        <p:spPr>
          <a:xfrm>
            <a:off x="711875" y="3459361"/>
            <a:ext cx="7720251" cy="1301115"/>
          </a:xfrm>
          <a:prstGeom prst="rect">
            <a:avLst/>
          </a:prstGeom>
          <a:noFill/>
          <a:ln/>
        </p:spPr>
        <p:txBody>
          <a:bodyPr wrap="square" lIns="0" tIns="0" rIns="0" bIns="0" rtlCol="0" anchor="t"/>
          <a:lstStyle/>
          <a:p>
            <a:pPr marL="342900" indent="-342900" algn="l">
              <a:lnSpc>
                <a:spcPts val="2550"/>
              </a:lnSpc>
              <a:buSzPct val="100000"/>
              <a:buFont typeface="+mj-lt"/>
              <a:buAutoNum type="arabicPeriod" startAt="2"/>
            </a:pPr>
            <a:r>
              <a:rPr lang="en-US" sz="1600" dirty="0">
                <a:solidFill>
                  <a:srgbClr val="4C4C4C"/>
                </a:solidFill>
                <a:latin typeface="Noto Serif" pitchFamily="34" charset="0"/>
                <a:ea typeface="Noto Serif" pitchFamily="34" charset="-122"/>
                <a:cs typeface="Noto Serif" pitchFamily="34" charset="-120"/>
              </a:rPr>
              <a:t> </a:t>
            </a:r>
            <a:r>
              <a:rPr lang="en-US" sz="1600" b="1" dirty="0">
                <a:solidFill>
                  <a:srgbClr val="4C4C4C"/>
                </a:solidFill>
                <a:latin typeface="Noto Serif" pitchFamily="34" charset="0"/>
                <a:ea typeface="Noto Serif" pitchFamily="34" charset="-122"/>
                <a:cs typeface="Noto Serif" pitchFamily="34" charset="-120"/>
              </a:rPr>
              <a:t>Bridge &amp; weighbridge </a:t>
            </a:r>
            <a:r>
              <a:rPr lang="en-US" sz="1600" dirty="0">
                <a:solidFill>
                  <a:srgbClr val="4C4C4C"/>
                </a:solidFill>
                <a:latin typeface="Noto Serif" pitchFamily="34" charset="0"/>
                <a:ea typeface="Noto Serif" pitchFamily="34" charset="-122"/>
                <a:cs typeface="Noto Serif" pitchFamily="34" charset="-120"/>
              </a:rPr>
              <a:t>: The Dawki–Tamabil bridge remains an old, limited-capacity structure. Only one weighbridge is functional, while the second unit is delayed by ~8 months, slowing truck clearance and reducing throughput.  </a:t>
            </a:r>
            <a:endParaRPr lang="en-US" sz="1600" dirty="0"/>
          </a:p>
        </p:txBody>
      </p:sp>
      <p:sp>
        <p:nvSpPr>
          <p:cNvPr id="6" name="Text 3"/>
          <p:cNvSpPr/>
          <p:nvPr/>
        </p:nvSpPr>
        <p:spPr>
          <a:xfrm>
            <a:off x="711875" y="4831556"/>
            <a:ext cx="7720251" cy="1301115"/>
          </a:xfrm>
          <a:prstGeom prst="rect">
            <a:avLst/>
          </a:prstGeom>
          <a:noFill/>
          <a:ln/>
        </p:spPr>
        <p:txBody>
          <a:bodyPr wrap="square" lIns="0" tIns="0" rIns="0" bIns="0" rtlCol="0" anchor="t"/>
          <a:lstStyle/>
          <a:p>
            <a:pPr marL="342900" indent="-342900" algn="l">
              <a:lnSpc>
                <a:spcPts val="2550"/>
              </a:lnSpc>
              <a:buSzPct val="100000"/>
              <a:buFont typeface="+mj-lt"/>
              <a:buAutoNum type="arabicPeriod" startAt="3"/>
            </a:pPr>
            <a:r>
              <a:rPr lang="en-US" sz="1600" b="1" dirty="0">
                <a:solidFill>
                  <a:srgbClr val="4C4C4C"/>
                </a:solidFill>
                <a:latin typeface="Noto Serif" pitchFamily="34" charset="0"/>
                <a:ea typeface="Noto Serif" pitchFamily="34" charset="-122"/>
                <a:cs typeface="Noto Serif" pitchFamily="34" charset="-120"/>
              </a:rPr>
              <a:t>Cold chain &amp; Pending Land Acquisitions  </a:t>
            </a:r>
            <a:r>
              <a:rPr lang="en-US" sz="1600" dirty="0">
                <a:solidFill>
                  <a:srgbClr val="4C4C4C"/>
                </a:solidFill>
                <a:latin typeface="Noto Serif" pitchFamily="34" charset="0"/>
                <a:ea typeface="Noto Serif" pitchFamily="34" charset="-122"/>
                <a:cs typeface="Noto Serif" pitchFamily="34" charset="-120"/>
              </a:rPr>
              <a:t>: The ICP lacks cold storage facilities, making perishable trade unviable. Existing warehousing and yard space are also insufficient, with land acquisition and approvals still pending for expansion.  (Solar infra)</a:t>
            </a:r>
            <a:endParaRPr lang="en-US" sz="1600" dirty="0"/>
          </a:p>
        </p:txBody>
      </p:sp>
      <p:sp>
        <p:nvSpPr>
          <p:cNvPr id="7" name="Text 4"/>
          <p:cNvSpPr/>
          <p:nvPr/>
        </p:nvSpPr>
        <p:spPr>
          <a:xfrm>
            <a:off x="711875" y="6203752"/>
            <a:ext cx="7720251" cy="975836"/>
          </a:xfrm>
          <a:prstGeom prst="rect">
            <a:avLst/>
          </a:prstGeom>
          <a:noFill/>
          <a:ln/>
        </p:spPr>
        <p:txBody>
          <a:bodyPr wrap="square" lIns="0" tIns="0" rIns="0" bIns="0" rtlCol="0" anchor="t"/>
          <a:lstStyle/>
          <a:p>
            <a:pPr marL="342900" indent="-342900" algn="l">
              <a:lnSpc>
                <a:spcPts val="2550"/>
              </a:lnSpc>
              <a:buSzPct val="100000"/>
              <a:buFont typeface="+mj-lt"/>
              <a:buAutoNum type="arabicPeriod" startAt="4"/>
            </a:pPr>
            <a:r>
              <a:rPr lang="en-US" sz="1600" b="1" dirty="0">
                <a:solidFill>
                  <a:srgbClr val="4C4C4C"/>
                </a:solidFill>
                <a:latin typeface="Noto Serif" pitchFamily="34" charset="0"/>
                <a:ea typeface="Noto Serif" pitchFamily="34" charset="-122"/>
                <a:cs typeface="Noto Serif" pitchFamily="34" charset="-120"/>
              </a:rPr>
              <a:t>Quarantine &amp; Testing utilities </a:t>
            </a:r>
            <a:r>
              <a:rPr lang="en-US" sz="1600" dirty="0">
                <a:solidFill>
                  <a:srgbClr val="4C4C4C"/>
                </a:solidFill>
                <a:latin typeface="Noto Serif" pitchFamily="34" charset="0"/>
                <a:ea typeface="Noto Serif" pitchFamily="34" charset="-122"/>
                <a:cs typeface="Noto Serif" pitchFamily="34" charset="-120"/>
              </a:rPr>
              <a:t>: Plant and Animal Quarantine units does not exist need to send to different districts. This undermines Dawki’s potential to handle agri and perishable exports effectively.</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07562" y="1008698"/>
            <a:ext cx="6563558" cy="515064"/>
          </a:xfrm>
          <a:prstGeom prst="rect">
            <a:avLst/>
          </a:prstGeom>
          <a:noFill/>
          <a:ln/>
        </p:spPr>
        <p:txBody>
          <a:bodyPr wrap="none" lIns="0" tIns="0" rIns="0" bIns="0" rtlCol="0" anchor="t"/>
          <a:lstStyle/>
          <a:p>
            <a:pPr marL="0" indent="0" algn="l">
              <a:lnSpc>
                <a:spcPts val="4050"/>
              </a:lnSpc>
              <a:buNone/>
            </a:pPr>
            <a:r>
              <a:rPr lang="en-US" sz="3200" dirty="0">
                <a:solidFill>
                  <a:srgbClr val="3A3A3A"/>
                </a:solidFill>
                <a:latin typeface="Noto Serif Medium" pitchFamily="34" charset="0"/>
                <a:ea typeface="Noto Serif Medium" pitchFamily="34" charset="-122"/>
                <a:cs typeface="Noto Serif Medium" pitchFamily="34" charset="-120"/>
              </a:rPr>
              <a:t>Procedural, Digital &amp; Policy Gaps</a:t>
            </a:r>
            <a:endParaRPr lang="en-US" sz="3200" dirty="0"/>
          </a:p>
        </p:txBody>
      </p:sp>
      <p:sp>
        <p:nvSpPr>
          <p:cNvPr id="4" name="Text 1"/>
          <p:cNvSpPr/>
          <p:nvPr/>
        </p:nvSpPr>
        <p:spPr>
          <a:xfrm>
            <a:off x="6207562" y="1729740"/>
            <a:ext cx="7701677" cy="989052"/>
          </a:xfrm>
          <a:prstGeom prst="rect">
            <a:avLst/>
          </a:prstGeom>
          <a:noFill/>
          <a:ln/>
        </p:spPr>
        <p:txBody>
          <a:bodyPr wrap="square" lIns="0" tIns="0" rIns="0" bIns="0" rtlCol="0" anchor="t"/>
          <a:lstStyle/>
          <a:p>
            <a:pPr marL="342900" indent="-342900" algn="l">
              <a:lnSpc>
                <a:spcPts val="2550"/>
              </a:lnSpc>
              <a:buSzPct val="100000"/>
              <a:buFont typeface="+mj-lt"/>
              <a:buAutoNum type="arabicPeriod"/>
            </a:pPr>
            <a:r>
              <a:rPr lang="en-US" sz="1600" b="1" dirty="0">
                <a:solidFill>
                  <a:srgbClr val="4C4C4C"/>
                </a:solidFill>
                <a:latin typeface="Noto Serif" pitchFamily="34" charset="0"/>
                <a:ea typeface="Noto Serif" pitchFamily="34" charset="-122"/>
                <a:cs typeface="Noto Serif" pitchFamily="34" charset="-120"/>
              </a:rPr>
              <a:t>Operating hours </a:t>
            </a:r>
            <a:r>
              <a:rPr lang="en-US" sz="1600" dirty="0">
                <a:solidFill>
                  <a:srgbClr val="4C4C4C"/>
                </a:solidFill>
                <a:latin typeface="Noto Serif" pitchFamily="34" charset="0"/>
                <a:ea typeface="Noto Serif" pitchFamily="34" charset="-122"/>
                <a:cs typeface="Noto Serif" pitchFamily="34" charset="-120"/>
              </a:rPr>
              <a:t>: India’s ICP operates until 5–6 PM, while Bangladesh closes by 2 PM. Weekly closures differ (Friday vs. Sunday), creating multiple no-movement days and lost trade opportunities.  </a:t>
            </a:r>
            <a:endParaRPr lang="en-US" sz="1600" dirty="0"/>
          </a:p>
        </p:txBody>
      </p:sp>
      <p:sp>
        <p:nvSpPr>
          <p:cNvPr id="5" name="Text 2"/>
          <p:cNvSpPr/>
          <p:nvPr/>
        </p:nvSpPr>
        <p:spPr>
          <a:xfrm>
            <a:off x="6207562" y="2790825"/>
            <a:ext cx="7701677" cy="1318736"/>
          </a:xfrm>
          <a:prstGeom prst="rect">
            <a:avLst/>
          </a:prstGeom>
          <a:noFill/>
          <a:ln/>
        </p:spPr>
        <p:txBody>
          <a:bodyPr wrap="square" lIns="0" tIns="0" rIns="0" bIns="0" rtlCol="0" anchor="t"/>
          <a:lstStyle/>
          <a:p>
            <a:pPr marL="342900" indent="-342900" algn="l">
              <a:lnSpc>
                <a:spcPts val="2550"/>
              </a:lnSpc>
              <a:buSzPct val="100000"/>
              <a:buFont typeface="+mj-lt"/>
              <a:buAutoNum type="arabicPeriod" startAt="2"/>
            </a:pPr>
            <a:r>
              <a:rPr lang="en-US" sz="1600" b="1" dirty="0">
                <a:solidFill>
                  <a:srgbClr val="4C4C4C"/>
                </a:solidFill>
                <a:latin typeface="Noto Serif" pitchFamily="34" charset="0"/>
                <a:ea typeface="Noto Serif" pitchFamily="34" charset="-122"/>
                <a:cs typeface="Noto Serif" pitchFamily="34" charset="-120"/>
              </a:rPr>
              <a:t>Testing &amp; documentation </a:t>
            </a:r>
            <a:r>
              <a:rPr lang="en-US" sz="1600" dirty="0">
                <a:solidFill>
                  <a:srgbClr val="4C4C4C"/>
                </a:solidFill>
                <a:latin typeface="Noto Serif" pitchFamily="34" charset="0"/>
                <a:ea typeface="Noto Serif" pitchFamily="34" charset="-122"/>
                <a:cs typeface="Noto Serif" pitchFamily="34" charset="-120"/>
              </a:rPr>
              <a:t>: Absence of on-site FSSAI/textile labs forces samples to be sent to Shillong, Guwahati, or Kolkata. No mutual recognition of certificates between India and Bangladesh. Exporters cite multi-desk stamping as the single largest procedural delay.  </a:t>
            </a:r>
            <a:endParaRPr lang="en-US" sz="1600" dirty="0"/>
          </a:p>
        </p:txBody>
      </p:sp>
      <p:sp>
        <p:nvSpPr>
          <p:cNvPr id="6" name="Text 3"/>
          <p:cNvSpPr/>
          <p:nvPr/>
        </p:nvSpPr>
        <p:spPr>
          <a:xfrm>
            <a:off x="6207562" y="4181594"/>
            <a:ext cx="7701677" cy="1648420"/>
          </a:xfrm>
          <a:prstGeom prst="rect">
            <a:avLst/>
          </a:prstGeom>
          <a:noFill/>
          <a:ln/>
        </p:spPr>
        <p:txBody>
          <a:bodyPr wrap="square" lIns="0" tIns="0" rIns="0" bIns="0" rtlCol="0" anchor="t"/>
          <a:lstStyle/>
          <a:p>
            <a:pPr marL="342900" indent="-342900" algn="l">
              <a:lnSpc>
                <a:spcPts val="2550"/>
              </a:lnSpc>
              <a:buSzPct val="100000"/>
              <a:buFont typeface="+mj-lt"/>
              <a:buAutoNum type="arabicPeriod" startAt="3"/>
            </a:pPr>
            <a:r>
              <a:rPr lang="en-US" sz="1600" b="1" dirty="0">
                <a:solidFill>
                  <a:srgbClr val="4C4C4C"/>
                </a:solidFill>
                <a:latin typeface="Noto Serif" pitchFamily="34" charset="0"/>
                <a:ea typeface="Noto Serif" pitchFamily="34" charset="-122"/>
                <a:cs typeface="Noto Serif" pitchFamily="34" charset="-120"/>
              </a:rPr>
              <a:t>Digitization &amp; reliability </a:t>
            </a:r>
            <a:r>
              <a:rPr lang="en-US" sz="1600" dirty="0">
                <a:solidFill>
                  <a:srgbClr val="4C4C4C"/>
                </a:solidFill>
                <a:latin typeface="Noto Serif" pitchFamily="34" charset="0"/>
                <a:ea typeface="Noto Serif" pitchFamily="34" charset="-122"/>
                <a:cs typeface="Noto Serif" pitchFamily="34" charset="-120"/>
              </a:rPr>
              <a:t>: No e-token system, queue app, or single-window portal. Cashless payments and SMS alerts are absent. Frequent internet/power outages force manual queue management. When documentation is complete, per-truck clearance is &lt;10 minutes — proving that digitalization could transform efficiency.  </a:t>
            </a:r>
            <a:endParaRPr lang="en-US" sz="1600" dirty="0"/>
          </a:p>
        </p:txBody>
      </p:sp>
      <p:sp>
        <p:nvSpPr>
          <p:cNvPr id="7" name="Text 4"/>
          <p:cNvSpPr/>
          <p:nvPr/>
        </p:nvSpPr>
        <p:spPr>
          <a:xfrm>
            <a:off x="6207562" y="5902047"/>
            <a:ext cx="7701677" cy="1318736"/>
          </a:xfrm>
          <a:prstGeom prst="rect">
            <a:avLst/>
          </a:prstGeom>
          <a:noFill/>
          <a:ln/>
        </p:spPr>
        <p:txBody>
          <a:bodyPr wrap="square" lIns="0" tIns="0" rIns="0" bIns="0" rtlCol="0" anchor="t"/>
          <a:lstStyle/>
          <a:p>
            <a:pPr marL="342900" indent="-342900" algn="l">
              <a:lnSpc>
                <a:spcPts val="2550"/>
              </a:lnSpc>
              <a:buSzPct val="100000"/>
              <a:buFont typeface="+mj-lt"/>
              <a:buAutoNum type="arabicPeriod" startAt="4"/>
            </a:pPr>
            <a:r>
              <a:rPr lang="en-US" sz="1600" b="1" dirty="0">
                <a:solidFill>
                  <a:srgbClr val="4C4C4C"/>
                </a:solidFill>
                <a:latin typeface="Noto Serif" pitchFamily="34" charset="0"/>
                <a:ea typeface="Noto Serif" pitchFamily="34" charset="-122"/>
                <a:cs typeface="Noto Serif" pitchFamily="34" charset="-120"/>
              </a:rPr>
              <a:t>Context factors </a:t>
            </a:r>
            <a:r>
              <a:rPr lang="en-US" sz="1600" dirty="0">
                <a:solidFill>
                  <a:srgbClr val="4C4C4C"/>
                </a:solidFill>
                <a:latin typeface="Noto Serif" pitchFamily="34" charset="0"/>
                <a:ea typeface="Noto Serif" pitchFamily="34" charset="-122"/>
                <a:cs typeface="Noto Serif" pitchFamily="34" charset="-120"/>
              </a:rPr>
              <a:t>: Certain goods still require transshipment. The BBIN Motor Vehicle Agreement (MVA) is not routinely operationalized for through-trucking. Stakeholders also flagged the August 2024 regime change as impacting operational consistency.  </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793790" y="1313617"/>
            <a:ext cx="13042821" cy="1417558"/>
          </a:xfrm>
          <a:prstGeom prst="rect">
            <a:avLst/>
          </a:prstGeom>
          <a:noFill/>
          <a:ln/>
        </p:spPr>
        <p:txBody>
          <a:bodyPr wrap="square" lIns="0" tIns="0" rIns="0" bIns="0" rtlCol="0" anchor="t"/>
          <a:lstStyle/>
          <a:p>
            <a:pPr marL="0" indent="0" algn="l">
              <a:lnSpc>
                <a:spcPts val="5550"/>
              </a:lnSpc>
              <a:buNone/>
            </a:pPr>
            <a:r>
              <a:rPr lang="en-US" sz="4450" dirty="0">
                <a:solidFill>
                  <a:srgbClr val="3A3A3A"/>
                </a:solidFill>
                <a:latin typeface="Noto Serif Medium" pitchFamily="34" charset="0"/>
                <a:ea typeface="Noto Serif Medium" pitchFamily="34" charset="-122"/>
                <a:cs typeface="Noto Serif Medium" pitchFamily="34" charset="-120"/>
              </a:rPr>
              <a:t>Secondary Data : Trade Performance of the Dawki ICP Analysis by Official Statistics</a:t>
            </a:r>
            <a:endParaRPr lang="en-US" sz="4450" dirty="0"/>
          </a:p>
        </p:txBody>
      </p:sp>
      <p:sp>
        <p:nvSpPr>
          <p:cNvPr id="3" name="Text 1"/>
          <p:cNvSpPr/>
          <p:nvPr/>
        </p:nvSpPr>
        <p:spPr>
          <a:xfrm>
            <a:off x="793790" y="3184803"/>
            <a:ext cx="13042821" cy="725805"/>
          </a:xfrm>
          <a:prstGeom prst="rect">
            <a:avLst/>
          </a:prstGeom>
          <a:noFill/>
          <a:ln/>
        </p:spPr>
        <p:txBody>
          <a:bodyPr wrap="square" lIns="0" tIns="0" rIns="0" bIns="0" rtlCol="0" anchor="t"/>
          <a:lstStyle/>
          <a:p>
            <a:pPr marL="0" indent="0" algn="l">
              <a:lnSpc>
                <a:spcPts val="2850"/>
              </a:lnSpc>
              <a:buNone/>
            </a:pPr>
            <a:r>
              <a:rPr lang="en-US" sz="1750" dirty="0">
                <a:solidFill>
                  <a:srgbClr val="4C4C4C"/>
                </a:solidFill>
                <a:latin typeface="Noto Serif" pitchFamily="34" charset="0"/>
                <a:ea typeface="Noto Serif" pitchFamily="34" charset="-122"/>
                <a:cs typeface="Noto Serif" pitchFamily="34" charset="-120"/>
              </a:rPr>
              <a:t>Current trade dynamics are assessed through secondary data analysis, using official statistics from LPAI, Customs, and trade departments.</a:t>
            </a:r>
            <a:endParaRPr lang="en-US" sz="1750" dirty="0"/>
          </a:p>
        </p:txBody>
      </p:sp>
      <p:pic>
        <p:nvPicPr>
          <p:cNvPr id="4" name="Image 0" descr="preencoded.png"/>
          <p:cNvPicPr>
            <a:picLocks noChangeAspect="1"/>
          </p:cNvPicPr>
          <p:nvPr/>
        </p:nvPicPr>
        <p:blipFill>
          <a:blip r:embed="rId3"/>
          <a:stretch>
            <a:fillRect/>
          </a:stretch>
        </p:blipFill>
        <p:spPr>
          <a:xfrm>
            <a:off x="2978348" y="4165759"/>
            <a:ext cx="2152055" cy="878919"/>
          </a:xfrm>
          <a:prstGeom prst="rect">
            <a:avLst/>
          </a:prstGeom>
        </p:spPr>
      </p:pic>
      <p:sp>
        <p:nvSpPr>
          <p:cNvPr id="5" name="Text 2"/>
          <p:cNvSpPr/>
          <p:nvPr/>
        </p:nvSpPr>
        <p:spPr>
          <a:xfrm>
            <a:off x="3894892" y="4503658"/>
            <a:ext cx="318968" cy="398621"/>
          </a:xfrm>
          <a:prstGeom prst="rect">
            <a:avLst/>
          </a:prstGeom>
          <a:noFill/>
          <a:ln/>
        </p:spPr>
        <p:txBody>
          <a:bodyPr wrap="none" lIns="0" tIns="0" rIns="0" bIns="0" rtlCol="0" anchor="t"/>
          <a:lstStyle/>
          <a:p>
            <a:pPr marL="0" indent="0" algn="ctr">
              <a:lnSpc>
                <a:spcPts val="4000"/>
              </a:lnSpc>
              <a:buNone/>
            </a:pPr>
            <a:r>
              <a:rPr lang="en-US" sz="2500" dirty="0">
                <a:solidFill>
                  <a:srgbClr val="000000"/>
                </a:solidFill>
                <a:latin typeface="Noto Serif Medium" pitchFamily="34" charset="0"/>
                <a:ea typeface="Noto Serif Medium" pitchFamily="34" charset="-122"/>
                <a:cs typeface="Noto Serif Medium" pitchFamily="34" charset="-120"/>
              </a:rPr>
              <a:t>1</a:t>
            </a:r>
            <a:endParaRPr lang="en-US" sz="2500" dirty="0"/>
          </a:p>
        </p:txBody>
      </p:sp>
      <p:sp>
        <p:nvSpPr>
          <p:cNvPr id="6" name="Text 3"/>
          <p:cNvSpPr/>
          <p:nvPr/>
        </p:nvSpPr>
        <p:spPr>
          <a:xfrm>
            <a:off x="5357217" y="4392573"/>
            <a:ext cx="5172908" cy="425291"/>
          </a:xfrm>
          <a:prstGeom prst="rect">
            <a:avLst/>
          </a:prstGeom>
          <a:noFill/>
          <a:ln/>
        </p:spPr>
        <p:txBody>
          <a:bodyPr wrap="none" lIns="0" tIns="0" rIns="0" bIns="0" rtlCol="0" anchor="t"/>
          <a:lstStyle/>
          <a:p>
            <a:pPr marL="0" indent="0" algn="l">
              <a:lnSpc>
                <a:spcPts val="3300"/>
              </a:lnSpc>
              <a:buNone/>
            </a:pPr>
            <a:r>
              <a:rPr lang="en-US" sz="2650" dirty="0">
                <a:solidFill>
                  <a:srgbClr val="4C4C4C"/>
                </a:solidFill>
                <a:latin typeface="Noto Serif Medium" pitchFamily="34" charset="0"/>
                <a:ea typeface="Noto Serif Medium" pitchFamily="34" charset="-122"/>
                <a:cs typeface="Noto Serif Medium" pitchFamily="34" charset="-120"/>
              </a:rPr>
              <a:t>Export / Import Value Analytics</a:t>
            </a:r>
            <a:endParaRPr lang="en-US" sz="2650" dirty="0"/>
          </a:p>
        </p:txBody>
      </p:sp>
      <p:sp>
        <p:nvSpPr>
          <p:cNvPr id="7" name="Shape 4"/>
          <p:cNvSpPr/>
          <p:nvPr/>
        </p:nvSpPr>
        <p:spPr>
          <a:xfrm>
            <a:off x="5187077" y="5057775"/>
            <a:ext cx="8592860" cy="15240"/>
          </a:xfrm>
          <a:prstGeom prst="roundRect">
            <a:avLst>
              <a:gd name="adj" fmla="val 625116"/>
            </a:avLst>
          </a:prstGeom>
          <a:solidFill>
            <a:srgbClr val="E6DED2"/>
          </a:solidFill>
          <a:ln/>
        </p:spPr>
      </p:sp>
      <p:pic>
        <p:nvPicPr>
          <p:cNvPr id="8" name="Image 1" descr="preencoded.png"/>
          <p:cNvPicPr>
            <a:picLocks noChangeAspect="1"/>
          </p:cNvPicPr>
          <p:nvPr/>
        </p:nvPicPr>
        <p:blipFill>
          <a:blip r:embed="rId4"/>
          <a:stretch>
            <a:fillRect/>
          </a:stretch>
        </p:blipFill>
        <p:spPr>
          <a:xfrm>
            <a:off x="1902381" y="5101352"/>
            <a:ext cx="4304109" cy="878919"/>
          </a:xfrm>
          <a:prstGeom prst="rect">
            <a:avLst/>
          </a:prstGeom>
        </p:spPr>
      </p:pic>
      <p:sp>
        <p:nvSpPr>
          <p:cNvPr id="9" name="Text 5"/>
          <p:cNvSpPr/>
          <p:nvPr/>
        </p:nvSpPr>
        <p:spPr>
          <a:xfrm>
            <a:off x="3894892" y="5341501"/>
            <a:ext cx="318968" cy="398621"/>
          </a:xfrm>
          <a:prstGeom prst="rect">
            <a:avLst/>
          </a:prstGeom>
          <a:noFill/>
          <a:ln/>
        </p:spPr>
        <p:txBody>
          <a:bodyPr wrap="none" lIns="0" tIns="0" rIns="0" bIns="0" rtlCol="0" anchor="t"/>
          <a:lstStyle/>
          <a:p>
            <a:pPr marL="0" indent="0" algn="ctr">
              <a:lnSpc>
                <a:spcPts val="4000"/>
              </a:lnSpc>
              <a:buNone/>
            </a:pPr>
            <a:r>
              <a:rPr lang="en-US" sz="2500" dirty="0">
                <a:solidFill>
                  <a:srgbClr val="000000"/>
                </a:solidFill>
                <a:latin typeface="Noto Serif Medium" pitchFamily="34" charset="0"/>
                <a:ea typeface="Noto Serif Medium" pitchFamily="34" charset="-122"/>
                <a:cs typeface="Noto Serif Medium" pitchFamily="34" charset="-120"/>
              </a:rPr>
              <a:t>2</a:t>
            </a:r>
            <a:endParaRPr lang="en-US" sz="2500" dirty="0"/>
          </a:p>
        </p:txBody>
      </p:sp>
      <p:sp>
        <p:nvSpPr>
          <p:cNvPr id="10" name="Text 6"/>
          <p:cNvSpPr/>
          <p:nvPr/>
        </p:nvSpPr>
        <p:spPr>
          <a:xfrm>
            <a:off x="6433304" y="5328166"/>
            <a:ext cx="6529745" cy="425291"/>
          </a:xfrm>
          <a:prstGeom prst="rect">
            <a:avLst/>
          </a:prstGeom>
          <a:noFill/>
          <a:ln/>
        </p:spPr>
        <p:txBody>
          <a:bodyPr wrap="none" lIns="0" tIns="0" rIns="0" bIns="0" rtlCol="0" anchor="t"/>
          <a:lstStyle/>
          <a:p>
            <a:pPr marL="0" indent="0" algn="l">
              <a:lnSpc>
                <a:spcPts val="3300"/>
              </a:lnSpc>
              <a:buNone/>
            </a:pPr>
            <a:r>
              <a:rPr lang="en-US" sz="2650" dirty="0">
                <a:solidFill>
                  <a:srgbClr val="4C4C4C"/>
                </a:solidFill>
                <a:latin typeface="Noto Serif Medium" pitchFamily="34" charset="0"/>
                <a:ea typeface="Noto Serif Medium" pitchFamily="34" charset="-122"/>
                <a:cs typeface="Noto Serif Medium" pitchFamily="34" charset="-120"/>
              </a:rPr>
              <a:t>Passenger &amp; Truck Movement Analytics</a:t>
            </a:r>
            <a:endParaRPr lang="en-US" sz="2650" dirty="0"/>
          </a:p>
        </p:txBody>
      </p:sp>
      <p:sp>
        <p:nvSpPr>
          <p:cNvPr id="11" name="Shape 7"/>
          <p:cNvSpPr/>
          <p:nvPr/>
        </p:nvSpPr>
        <p:spPr>
          <a:xfrm>
            <a:off x="6263164" y="5993368"/>
            <a:ext cx="7516773" cy="15240"/>
          </a:xfrm>
          <a:prstGeom prst="roundRect">
            <a:avLst>
              <a:gd name="adj" fmla="val 625116"/>
            </a:avLst>
          </a:prstGeom>
          <a:solidFill>
            <a:srgbClr val="E6DED2"/>
          </a:solidFill>
          <a:ln/>
        </p:spPr>
      </p:sp>
      <p:pic>
        <p:nvPicPr>
          <p:cNvPr id="12" name="Image 2" descr="preencoded.png"/>
          <p:cNvPicPr>
            <a:picLocks noChangeAspect="1"/>
          </p:cNvPicPr>
          <p:nvPr/>
        </p:nvPicPr>
        <p:blipFill>
          <a:blip r:embed="rId5"/>
          <a:stretch>
            <a:fillRect/>
          </a:stretch>
        </p:blipFill>
        <p:spPr>
          <a:xfrm>
            <a:off x="826294" y="6036945"/>
            <a:ext cx="6456164" cy="878919"/>
          </a:xfrm>
          <a:prstGeom prst="rect">
            <a:avLst/>
          </a:prstGeom>
        </p:spPr>
      </p:pic>
      <p:sp>
        <p:nvSpPr>
          <p:cNvPr id="13" name="Text 8"/>
          <p:cNvSpPr/>
          <p:nvPr/>
        </p:nvSpPr>
        <p:spPr>
          <a:xfrm>
            <a:off x="3894773" y="6277094"/>
            <a:ext cx="318968" cy="398621"/>
          </a:xfrm>
          <a:prstGeom prst="rect">
            <a:avLst/>
          </a:prstGeom>
          <a:noFill/>
          <a:ln/>
        </p:spPr>
        <p:txBody>
          <a:bodyPr wrap="none" lIns="0" tIns="0" rIns="0" bIns="0" rtlCol="0" anchor="t"/>
          <a:lstStyle/>
          <a:p>
            <a:pPr marL="0" indent="0" algn="ctr">
              <a:lnSpc>
                <a:spcPts val="4000"/>
              </a:lnSpc>
              <a:buNone/>
            </a:pPr>
            <a:r>
              <a:rPr lang="en-US" sz="2500" dirty="0">
                <a:solidFill>
                  <a:srgbClr val="000000"/>
                </a:solidFill>
                <a:latin typeface="Noto Serif Medium" pitchFamily="34" charset="0"/>
                <a:ea typeface="Noto Serif Medium" pitchFamily="34" charset="-122"/>
                <a:cs typeface="Noto Serif Medium" pitchFamily="34" charset="-120"/>
              </a:rPr>
              <a:t>3</a:t>
            </a:r>
            <a:endParaRPr lang="en-US" sz="2500" dirty="0"/>
          </a:p>
        </p:txBody>
      </p:sp>
      <p:sp>
        <p:nvSpPr>
          <p:cNvPr id="14" name="Text 9"/>
          <p:cNvSpPr/>
          <p:nvPr/>
        </p:nvSpPr>
        <p:spPr>
          <a:xfrm>
            <a:off x="7509272" y="6263759"/>
            <a:ext cx="4822150" cy="425291"/>
          </a:xfrm>
          <a:prstGeom prst="rect">
            <a:avLst/>
          </a:prstGeom>
          <a:noFill/>
          <a:ln/>
        </p:spPr>
        <p:txBody>
          <a:bodyPr wrap="none" lIns="0" tIns="0" rIns="0" bIns="0" rtlCol="0" anchor="t"/>
          <a:lstStyle/>
          <a:p>
            <a:pPr marL="0" indent="0" algn="l">
              <a:lnSpc>
                <a:spcPts val="3300"/>
              </a:lnSpc>
              <a:buNone/>
            </a:pPr>
            <a:r>
              <a:rPr lang="en-US" sz="2650" dirty="0">
                <a:solidFill>
                  <a:srgbClr val="4C4C4C"/>
                </a:solidFill>
                <a:latin typeface="Noto Serif Medium" pitchFamily="34" charset="0"/>
                <a:ea typeface="Noto Serif Medium" pitchFamily="34" charset="-122"/>
                <a:cs typeface="Noto Serif Medium" pitchFamily="34" charset="-120"/>
              </a:rPr>
              <a:t>Dawki ICP Revenue Analytics</a:t>
            </a:r>
            <a:endParaRPr lang="en-US" sz="26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626388" y="492085"/>
            <a:ext cx="7978021" cy="559237"/>
          </a:xfrm>
          <a:prstGeom prst="rect">
            <a:avLst/>
          </a:prstGeom>
          <a:noFill/>
          <a:ln/>
        </p:spPr>
        <p:txBody>
          <a:bodyPr wrap="none" lIns="0" tIns="0" rIns="0" bIns="0" rtlCol="0" anchor="t"/>
          <a:lstStyle/>
          <a:p>
            <a:pPr marL="0" indent="0" algn="l">
              <a:lnSpc>
                <a:spcPts val="4400"/>
              </a:lnSpc>
              <a:buNone/>
            </a:pPr>
            <a:r>
              <a:rPr lang="en-US" sz="3500" dirty="0">
                <a:solidFill>
                  <a:srgbClr val="3A3A3A"/>
                </a:solidFill>
                <a:latin typeface="Noto Serif Medium" pitchFamily="34" charset="0"/>
                <a:ea typeface="Noto Serif Medium" pitchFamily="34" charset="-122"/>
                <a:cs typeface="Noto Serif Medium" pitchFamily="34" charset="-120"/>
              </a:rPr>
              <a:t>Trade Performance of the Dawki ICP.</a:t>
            </a:r>
            <a:endParaRPr lang="en-US" sz="3500" dirty="0"/>
          </a:p>
        </p:txBody>
      </p:sp>
      <p:pic>
        <p:nvPicPr>
          <p:cNvPr id="3" name="Image 0" descr="preencoded.png"/>
          <p:cNvPicPr>
            <a:picLocks noChangeAspect="1"/>
          </p:cNvPicPr>
          <p:nvPr/>
        </p:nvPicPr>
        <p:blipFill>
          <a:blip r:embed="rId3"/>
          <a:stretch>
            <a:fillRect/>
          </a:stretch>
        </p:blipFill>
        <p:spPr>
          <a:xfrm>
            <a:off x="626388" y="1521023"/>
            <a:ext cx="5431393" cy="4056340"/>
          </a:xfrm>
          <a:prstGeom prst="rect">
            <a:avLst/>
          </a:prstGeom>
        </p:spPr>
      </p:pic>
      <p:sp>
        <p:nvSpPr>
          <p:cNvPr id="4" name="Text 1"/>
          <p:cNvSpPr/>
          <p:nvPr/>
        </p:nvSpPr>
        <p:spPr>
          <a:xfrm>
            <a:off x="8646081" y="1480661"/>
            <a:ext cx="5365433" cy="286226"/>
          </a:xfrm>
          <a:prstGeom prst="rect">
            <a:avLst/>
          </a:prstGeom>
          <a:noFill/>
          <a:ln/>
        </p:spPr>
        <p:txBody>
          <a:bodyPr wrap="none" lIns="0" tIns="0" rIns="0" bIns="0" rtlCol="0" anchor="t"/>
          <a:lstStyle/>
          <a:p>
            <a:pPr marL="0" indent="0" algn="l">
              <a:lnSpc>
                <a:spcPts val="2250"/>
              </a:lnSpc>
              <a:buNone/>
            </a:pPr>
            <a:r>
              <a:rPr lang="en-US" sz="1400" b="1" dirty="0">
                <a:solidFill>
                  <a:srgbClr val="000000"/>
                </a:solidFill>
                <a:latin typeface="Noto Serif" pitchFamily="34" charset="0"/>
                <a:ea typeface="Noto Serif" pitchFamily="34" charset="-122"/>
                <a:cs typeface="Noto Serif" pitchFamily="34" charset="-120"/>
              </a:rPr>
              <a:t>Trade Performance </a:t>
            </a:r>
            <a:endParaRPr lang="en-US" sz="1400" dirty="0"/>
          </a:p>
        </p:txBody>
      </p:sp>
      <p:sp>
        <p:nvSpPr>
          <p:cNvPr id="5" name="Text 2"/>
          <p:cNvSpPr/>
          <p:nvPr/>
        </p:nvSpPr>
        <p:spPr>
          <a:xfrm>
            <a:off x="8646081" y="1927860"/>
            <a:ext cx="5365433" cy="1144905"/>
          </a:xfrm>
          <a:prstGeom prst="rect">
            <a:avLst/>
          </a:prstGeom>
          <a:noFill/>
          <a:ln/>
        </p:spPr>
        <p:txBody>
          <a:bodyPr wrap="square" lIns="0" tIns="0" rIns="0" bIns="0" rtlCol="0" anchor="t"/>
          <a:lstStyle/>
          <a:p>
            <a:pPr marL="342900" indent="-342900" algn="l">
              <a:lnSpc>
                <a:spcPts val="2250"/>
              </a:lnSpc>
              <a:buSzPct val="100000"/>
              <a:buChar char="•"/>
            </a:pPr>
            <a:r>
              <a:rPr lang="en-US" sz="1400" b="1" dirty="0">
                <a:solidFill>
                  <a:srgbClr val="000000"/>
                </a:solidFill>
                <a:latin typeface="Noto Serif" pitchFamily="34" charset="0"/>
                <a:ea typeface="Noto Serif" pitchFamily="34" charset="-122"/>
                <a:cs typeface="Noto Serif" pitchFamily="34" charset="-120"/>
              </a:rPr>
              <a:t>Exports Drive the Corridor</a:t>
            </a:r>
            <a:r>
              <a:rPr lang="en-US" sz="1400" dirty="0">
                <a:solidFill>
                  <a:srgbClr val="000000"/>
                </a:solidFill>
                <a:latin typeface="Noto Serif" pitchFamily="34" charset="0"/>
                <a:ea typeface="Noto Serif" pitchFamily="34" charset="-122"/>
                <a:cs typeface="Noto Serif" pitchFamily="34" charset="-120"/>
              </a:rPr>
              <a:t>  FY 2023–24: ₹120.7 Cr,  FY 2024–25: ₹110.4 Cr (slight dip, driven by slowdown in minerals) , FY 2025–26 Q1: ₹22.5 Cr in just 3 months, signaling a strong recovery if pace continues.</a:t>
            </a:r>
            <a:endParaRPr lang="en-US" sz="1400" dirty="0"/>
          </a:p>
        </p:txBody>
      </p:sp>
      <p:sp>
        <p:nvSpPr>
          <p:cNvPr id="6" name="Text 3"/>
          <p:cNvSpPr/>
          <p:nvPr/>
        </p:nvSpPr>
        <p:spPr>
          <a:xfrm>
            <a:off x="8646081" y="3233738"/>
            <a:ext cx="5365433" cy="286226"/>
          </a:xfrm>
          <a:prstGeom prst="rect">
            <a:avLst/>
          </a:prstGeom>
          <a:noFill/>
          <a:ln/>
        </p:spPr>
        <p:txBody>
          <a:bodyPr wrap="none" lIns="0" tIns="0" rIns="0" bIns="0" rtlCol="0" anchor="t"/>
          <a:lstStyle/>
          <a:p>
            <a:pPr marL="0" indent="0" algn="l">
              <a:lnSpc>
                <a:spcPts val="2250"/>
              </a:lnSpc>
              <a:buNone/>
            </a:pPr>
            <a:r>
              <a:rPr lang="en-US" sz="1400" b="1" dirty="0">
                <a:solidFill>
                  <a:srgbClr val="000000"/>
                </a:solidFill>
                <a:latin typeface="Noto Serif" pitchFamily="34" charset="0"/>
                <a:ea typeface="Noto Serif" pitchFamily="34" charset="-122"/>
                <a:cs typeface="Noto Serif" pitchFamily="34" charset="-120"/>
              </a:rPr>
              <a:t>Growth/Decline Trends </a:t>
            </a:r>
            <a:endParaRPr lang="en-US" sz="1400" dirty="0"/>
          </a:p>
        </p:txBody>
      </p:sp>
      <p:sp>
        <p:nvSpPr>
          <p:cNvPr id="7" name="Text 4"/>
          <p:cNvSpPr/>
          <p:nvPr/>
        </p:nvSpPr>
        <p:spPr>
          <a:xfrm>
            <a:off x="8646081" y="3680936"/>
            <a:ext cx="5365433" cy="572453"/>
          </a:xfrm>
          <a:prstGeom prst="rect">
            <a:avLst/>
          </a:prstGeom>
          <a:noFill/>
          <a:ln/>
        </p:spPr>
        <p:txBody>
          <a:bodyPr wrap="square" lIns="0" tIns="0" rIns="0" bIns="0" rtlCol="0" anchor="t"/>
          <a:lstStyle/>
          <a:p>
            <a:pPr marL="342900" indent="-342900" algn="l">
              <a:lnSpc>
                <a:spcPts val="2250"/>
              </a:lnSpc>
              <a:buSzPct val="100000"/>
              <a:buChar char="•"/>
            </a:pPr>
            <a:r>
              <a:rPr lang="en-US" sz="1400" dirty="0">
                <a:solidFill>
                  <a:srgbClr val="000000"/>
                </a:solidFill>
                <a:latin typeface="Noto Serif" pitchFamily="34" charset="0"/>
                <a:ea typeface="Noto Serif" pitchFamily="34" charset="-122"/>
                <a:cs typeface="Noto Serif" pitchFamily="34" charset="-120"/>
              </a:rPr>
              <a:t>Slight dip in total export value FY 24-25 due to mineral slowdown. </a:t>
            </a:r>
            <a:endParaRPr lang="en-US" sz="1400" dirty="0"/>
          </a:p>
        </p:txBody>
      </p:sp>
      <p:sp>
        <p:nvSpPr>
          <p:cNvPr id="8" name="Text 5"/>
          <p:cNvSpPr/>
          <p:nvPr/>
        </p:nvSpPr>
        <p:spPr>
          <a:xfrm>
            <a:off x="8646081" y="4316016"/>
            <a:ext cx="5365433" cy="572453"/>
          </a:xfrm>
          <a:prstGeom prst="rect">
            <a:avLst/>
          </a:prstGeom>
          <a:noFill/>
          <a:ln/>
        </p:spPr>
        <p:txBody>
          <a:bodyPr wrap="square" lIns="0" tIns="0" rIns="0" bIns="0" rtlCol="0" anchor="t"/>
          <a:lstStyle/>
          <a:p>
            <a:pPr marL="342900" indent="-342900" algn="l">
              <a:lnSpc>
                <a:spcPts val="2250"/>
              </a:lnSpc>
              <a:buSzPct val="100000"/>
              <a:buChar char="•"/>
            </a:pPr>
            <a:r>
              <a:rPr lang="en-US" sz="1400" dirty="0">
                <a:solidFill>
                  <a:srgbClr val="000000"/>
                </a:solidFill>
                <a:latin typeface="Noto Serif" pitchFamily="34" charset="0"/>
                <a:ea typeface="Noto Serif" pitchFamily="34" charset="-122"/>
                <a:cs typeface="Noto Serif" pitchFamily="34" charset="-120"/>
              </a:rPr>
              <a:t>Q1 FY 25-26 already shows ₹22.5 Cr exports in 3 months → strong outlook if pace sustains. </a:t>
            </a:r>
            <a:endParaRPr lang="en-US" sz="1400" dirty="0"/>
          </a:p>
        </p:txBody>
      </p:sp>
      <p:sp>
        <p:nvSpPr>
          <p:cNvPr id="9" name="Text 6"/>
          <p:cNvSpPr/>
          <p:nvPr/>
        </p:nvSpPr>
        <p:spPr>
          <a:xfrm>
            <a:off x="8646081" y="4951095"/>
            <a:ext cx="5365433" cy="286226"/>
          </a:xfrm>
          <a:prstGeom prst="rect">
            <a:avLst/>
          </a:prstGeom>
          <a:noFill/>
          <a:ln/>
        </p:spPr>
        <p:txBody>
          <a:bodyPr wrap="none" lIns="0" tIns="0" rIns="0" bIns="0" rtlCol="0" anchor="t"/>
          <a:lstStyle/>
          <a:p>
            <a:pPr marL="342900" indent="-342900" algn="l">
              <a:lnSpc>
                <a:spcPts val="2250"/>
              </a:lnSpc>
              <a:buSzPct val="100000"/>
              <a:buChar char="•"/>
            </a:pPr>
            <a:r>
              <a:rPr lang="en-US" sz="1400" dirty="0">
                <a:solidFill>
                  <a:srgbClr val="000000"/>
                </a:solidFill>
                <a:latin typeface="Noto Serif" pitchFamily="34" charset="0"/>
                <a:ea typeface="Noto Serif" pitchFamily="34" charset="-122"/>
                <a:cs typeface="Noto Serif" pitchFamily="34" charset="-120"/>
              </a:rPr>
              <a:t>Imports remain marginal, not a growth driver.  </a:t>
            </a:r>
            <a:endParaRPr lang="en-US" sz="1400" dirty="0"/>
          </a:p>
        </p:txBody>
      </p:sp>
      <p:sp>
        <p:nvSpPr>
          <p:cNvPr id="10" name="Text 7"/>
          <p:cNvSpPr/>
          <p:nvPr/>
        </p:nvSpPr>
        <p:spPr>
          <a:xfrm>
            <a:off x="626388" y="5980033"/>
            <a:ext cx="13377624" cy="286226"/>
          </a:xfrm>
          <a:prstGeom prst="rect">
            <a:avLst/>
          </a:prstGeom>
          <a:noFill/>
          <a:ln/>
        </p:spPr>
        <p:txBody>
          <a:bodyPr wrap="none" lIns="0" tIns="0" rIns="0" bIns="0" rtlCol="0" anchor="t"/>
          <a:lstStyle/>
          <a:p>
            <a:pPr marL="0" indent="0" algn="l">
              <a:lnSpc>
                <a:spcPts val="2250"/>
              </a:lnSpc>
              <a:buNone/>
            </a:pPr>
            <a:r>
              <a:rPr lang="en-US" sz="1400" b="1" dirty="0">
                <a:solidFill>
                  <a:srgbClr val="000000"/>
                </a:solidFill>
                <a:latin typeface="Noto Serif" pitchFamily="34" charset="0"/>
                <a:ea typeface="Noto Serif" pitchFamily="34" charset="-122"/>
                <a:cs typeface="Noto Serif" pitchFamily="34" charset="-120"/>
              </a:rPr>
              <a:t>Strategic Takeaway </a:t>
            </a:r>
            <a:endParaRPr lang="en-US" sz="1400" dirty="0"/>
          </a:p>
        </p:txBody>
      </p:sp>
      <p:sp>
        <p:nvSpPr>
          <p:cNvPr id="11" name="Text 8"/>
          <p:cNvSpPr/>
          <p:nvPr/>
        </p:nvSpPr>
        <p:spPr>
          <a:xfrm>
            <a:off x="626388" y="6467594"/>
            <a:ext cx="13377624" cy="286226"/>
          </a:xfrm>
          <a:prstGeom prst="rect">
            <a:avLst/>
          </a:prstGeom>
          <a:noFill/>
          <a:ln/>
        </p:spPr>
        <p:txBody>
          <a:bodyPr wrap="none" lIns="0" tIns="0" rIns="0" bIns="0" rtlCol="0" anchor="t"/>
          <a:lstStyle/>
          <a:p>
            <a:pPr marL="342900" indent="-342900" algn="l">
              <a:lnSpc>
                <a:spcPts val="2250"/>
              </a:lnSpc>
              <a:buSzPct val="100000"/>
              <a:buFont typeface="+mj-lt"/>
              <a:buAutoNum type="arabicPeriod"/>
            </a:pPr>
            <a:r>
              <a:rPr lang="en-US" sz="1400" dirty="0">
                <a:solidFill>
                  <a:srgbClr val="000000"/>
                </a:solidFill>
                <a:latin typeface="Noto Serif" pitchFamily="34" charset="0"/>
                <a:ea typeface="Noto Serif" pitchFamily="34" charset="-122"/>
                <a:cs typeface="Noto Serif" pitchFamily="34" charset="-120"/>
              </a:rPr>
              <a:t>Dawki ICP is firmly an export-driven corridor with exports exceeding imports by 30x (₹120.7 Cr vs ₹3.3 Cr in FY 23–24).  </a:t>
            </a:r>
            <a:endParaRPr lang="en-US" sz="1400" dirty="0"/>
          </a:p>
        </p:txBody>
      </p:sp>
      <p:sp>
        <p:nvSpPr>
          <p:cNvPr id="12" name="Text 9"/>
          <p:cNvSpPr/>
          <p:nvPr/>
        </p:nvSpPr>
        <p:spPr>
          <a:xfrm>
            <a:off x="626388" y="6816447"/>
            <a:ext cx="13377624" cy="572453"/>
          </a:xfrm>
          <a:prstGeom prst="rect">
            <a:avLst/>
          </a:prstGeom>
          <a:noFill/>
          <a:ln/>
        </p:spPr>
        <p:txBody>
          <a:bodyPr wrap="square" lIns="0" tIns="0" rIns="0" bIns="0" rtlCol="0" anchor="t"/>
          <a:lstStyle/>
          <a:p>
            <a:pPr marL="342900" indent="-342900" algn="l">
              <a:lnSpc>
                <a:spcPts val="2250"/>
              </a:lnSpc>
              <a:buSzPct val="100000"/>
              <a:buFont typeface="+mj-lt"/>
              <a:buAutoNum type="arabicPeriod" startAt="2"/>
            </a:pPr>
            <a:r>
              <a:rPr lang="en-US" sz="1400" dirty="0">
                <a:solidFill>
                  <a:srgbClr val="000000"/>
                </a:solidFill>
                <a:latin typeface="Noto Serif" pitchFamily="34" charset="0"/>
                <a:ea typeface="Noto Serif" pitchFamily="34" charset="-122"/>
                <a:cs typeface="Noto Serif" pitchFamily="34" charset="-120"/>
              </a:rPr>
              <a:t>Despite a 7–9% dip in FY 24–25 due to mineral slowdown, diversification signals resilience.  Q1 FY 25–26 already achieved ₹22.5 Cr exports in just 3 months → if sustained, annualized value could exceed ₹90 Cr, proving Dawki’s potential to rebound. </a:t>
            </a:r>
            <a:endParaRPr lang="en-US" sz="1400" dirty="0"/>
          </a:p>
        </p:txBody>
      </p:sp>
      <p:sp>
        <p:nvSpPr>
          <p:cNvPr id="13" name="Text 10"/>
          <p:cNvSpPr/>
          <p:nvPr/>
        </p:nvSpPr>
        <p:spPr>
          <a:xfrm>
            <a:off x="626388" y="7451527"/>
            <a:ext cx="13377624" cy="286226"/>
          </a:xfrm>
          <a:prstGeom prst="rect">
            <a:avLst/>
          </a:prstGeom>
          <a:noFill/>
          <a:ln/>
        </p:spPr>
        <p:txBody>
          <a:bodyPr wrap="none" lIns="0" tIns="0" rIns="0" bIns="0" rtlCol="0" anchor="t"/>
          <a:lstStyle/>
          <a:p>
            <a:pPr marL="342900" indent="-342900" algn="l">
              <a:lnSpc>
                <a:spcPts val="2250"/>
              </a:lnSpc>
              <a:buSzPct val="100000"/>
              <a:buFont typeface="+mj-lt"/>
              <a:buAutoNum type="arabicPeriod" startAt="3"/>
            </a:pPr>
            <a:r>
              <a:rPr lang="en-US" sz="1400" dirty="0">
                <a:solidFill>
                  <a:srgbClr val="000000"/>
                </a:solidFill>
                <a:latin typeface="Noto Serif" pitchFamily="34" charset="0"/>
                <a:ea typeface="Noto Serif" pitchFamily="34" charset="-122"/>
                <a:cs typeface="Noto Serif" pitchFamily="34" charset="-120"/>
              </a:rPr>
              <a:t> Imports remain negligible (&lt;5%), confirming Dawki’s role as a one-way export gateway, not a balanced trade corridor.</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13040" y="403503"/>
            <a:ext cx="3387447" cy="366355"/>
          </a:xfrm>
          <a:prstGeom prst="rect">
            <a:avLst/>
          </a:prstGeom>
          <a:noFill/>
          <a:ln/>
        </p:spPr>
        <p:txBody>
          <a:bodyPr wrap="none" lIns="0" tIns="0" rIns="0" bIns="0" rtlCol="0" anchor="t"/>
          <a:lstStyle/>
          <a:p>
            <a:pPr marL="0" indent="0" algn="l">
              <a:lnSpc>
                <a:spcPts val="2850"/>
              </a:lnSpc>
              <a:buNone/>
            </a:pPr>
            <a:r>
              <a:rPr lang="en-US" sz="2300" dirty="0">
                <a:solidFill>
                  <a:srgbClr val="3A3A3A"/>
                </a:solidFill>
                <a:latin typeface="Noto Serif Medium" pitchFamily="34" charset="0"/>
                <a:ea typeface="Noto Serif Medium" pitchFamily="34" charset="-122"/>
                <a:cs typeface="Noto Serif Medium" pitchFamily="34" charset="-120"/>
              </a:rPr>
              <a:t>Export Value Analytics: </a:t>
            </a:r>
            <a:endParaRPr lang="en-US" sz="2300" dirty="0"/>
          </a:p>
        </p:txBody>
      </p:sp>
      <p:pic>
        <p:nvPicPr>
          <p:cNvPr id="3" name="Image 0" descr="preencoded.png"/>
          <p:cNvPicPr>
            <a:picLocks noChangeAspect="1"/>
          </p:cNvPicPr>
          <p:nvPr/>
        </p:nvPicPr>
        <p:blipFill>
          <a:blip r:embed="rId3"/>
          <a:stretch>
            <a:fillRect/>
          </a:stretch>
        </p:blipFill>
        <p:spPr>
          <a:xfrm>
            <a:off x="513040" y="1099661"/>
            <a:ext cx="3705939" cy="2670096"/>
          </a:xfrm>
          <a:prstGeom prst="rect">
            <a:avLst/>
          </a:prstGeom>
        </p:spPr>
      </p:pic>
      <p:sp>
        <p:nvSpPr>
          <p:cNvPr id="4" name="Text 1"/>
          <p:cNvSpPr/>
          <p:nvPr/>
        </p:nvSpPr>
        <p:spPr>
          <a:xfrm>
            <a:off x="513040" y="3934658"/>
            <a:ext cx="6483668" cy="234434"/>
          </a:xfrm>
          <a:prstGeom prst="rect">
            <a:avLst/>
          </a:prstGeom>
          <a:noFill/>
          <a:ln/>
        </p:spPr>
        <p:txBody>
          <a:bodyPr wrap="none" lIns="0" tIns="0" rIns="0" bIns="0" rtlCol="0" anchor="t"/>
          <a:lstStyle/>
          <a:p>
            <a:pPr marL="0" indent="0" algn="l">
              <a:lnSpc>
                <a:spcPts val="1800"/>
              </a:lnSpc>
              <a:buNone/>
            </a:pPr>
            <a:r>
              <a:rPr lang="en-US" sz="1150" b="1" dirty="0">
                <a:solidFill>
                  <a:srgbClr val="000000"/>
                </a:solidFill>
                <a:latin typeface="Noto Serif" pitchFamily="34" charset="0"/>
                <a:ea typeface="Noto Serif" pitchFamily="34" charset="-122"/>
                <a:cs typeface="Noto Serif" pitchFamily="34" charset="-120"/>
              </a:rPr>
              <a:t>Export Profile (₹115.3 Cr) : </a:t>
            </a:r>
            <a:r>
              <a:rPr lang="en-US" sz="1150" dirty="0">
                <a:solidFill>
                  <a:srgbClr val="000000"/>
                </a:solidFill>
                <a:latin typeface="Noto Serif" pitchFamily="34" charset="0"/>
                <a:ea typeface="Noto Serif" pitchFamily="34" charset="-122"/>
                <a:cs typeface="Noto Serif" pitchFamily="34" charset="-120"/>
              </a:rPr>
              <a:t> </a:t>
            </a:r>
            <a:r>
              <a:rPr lang="en-US" sz="1150" b="1" dirty="0">
                <a:solidFill>
                  <a:srgbClr val="000000"/>
                </a:solidFill>
                <a:latin typeface="Noto Serif" pitchFamily="34" charset="0"/>
                <a:ea typeface="Noto Serif" pitchFamily="34" charset="-122"/>
                <a:cs typeface="Noto Serif" pitchFamily="34" charset="-120"/>
              </a:rPr>
              <a:t>FY 23-24.</a:t>
            </a:r>
            <a:endParaRPr lang="en-US" sz="1150" dirty="0"/>
          </a:p>
        </p:txBody>
      </p:sp>
      <p:sp>
        <p:nvSpPr>
          <p:cNvPr id="5" name="Text 2"/>
          <p:cNvSpPr/>
          <p:nvPr/>
        </p:nvSpPr>
        <p:spPr>
          <a:xfrm>
            <a:off x="513040" y="4301014"/>
            <a:ext cx="6483668" cy="234434"/>
          </a:xfrm>
          <a:prstGeom prst="rect">
            <a:avLst/>
          </a:prstGeom>
          <a:noFill/>
          <a:ln/>
        </p:spPr>
        <p:txBody>
          <a:bodyPr wrap="none" lIns="0" tIns="0" rIns="0" bIns="0" rtlCol="0" anchor="t"/>
          <a:lstStyle/>
          <a:p>
            <a:pPr marL="342900" indent="-342900" algn="l">
              <a:lnSpc>
                <a:spcPts val="1800"/>
              </a:lnSpc>
              <a:buSzPct val="100000"/>
              <a:buChar char="•"/>
            </a:pPr>
            <a:r>
              <a:rPr lang="en-US" sz="1150" dirty="0">
                <a:solidFill>
                  <a:srgbClr val="000000"/>
                </a:solidFill>
                <a:latin typeface="Noto Serif" pitchFamily="34" charset="0"/>
                <a:ea typeface="Noto Serif" pitchFamily="34" charset="-122"/>
                <a:cs typeface="Noto Serif" pitchFamily="34" charset="-120"/>
              </a:rPr>
              <a:t>Minerals dominate: Limestone (₹74.7 Cr) + Boulder Stone (₹31.7 Cr) = ~92% of value.  </a:t>
            </a:r>
            <a:endParaRPr lang="en-US" sz="1150" dirty="0"/>
          </a:p>
        </p:txBody>
      </p:sp>
      <p:sp>
        <p:nvSpPr>
          <p:cNvPr id="6" name="Text 3"/>
          <p:cNvSpPr/>
          <p:nvPr/>
        </p:nvSpPr>
        <p:spPr>
          <a:xfrm>
            <a:off x="513040" y="4586645"/>
            <a:ext cx="6483668" cy="234434"/>
          </a:xfrm>
          <a:prstGeom prst="rect">
            <a:avLst/>
          </a:prstGeom>
          <a:noFill/>
          <a:ln/>
        </p:spPr>
        <p:txBody>
          <a:bodyPr wrap="none" lIns="0" tIns="0" rIns="0" bIns="0" rtlCol="0" anchor="t"/>
          <a:lstStyle/>
          <a:p>
            <a:pPr marL="342900" indent="-342900" algn="l">
              <a:lnSpc>
                <a:spcPts val="1800"/>
              </a:lnSpc>
              <a:buSzPct val="100000"/>
              <a:buChar char="•"/>
            </a:pPr>
            <a:r>
              <a:rPr lang="en-US" sz="1150" dirty="0">
                <a:solidFill>
                  <a:srgbClr val="000000"/>
                </a:solidFill>
                <a:latin typeface="Noto Serif" pitchFamily="34" charset="0"/>
                <a:ea typeface="Noto Serif" pitchFamily="34" charset="-122"/>
                <a:cs typeface="Noto Serif" pitchFamily="34" charset="-120"/>
              </a:rPr>
              <a:t>Coal (₹5.8 Cr) and Paper (₹5.8 Cr) = secondary contributors.  </a:t>
            </a:r>
            <a:endParaRPr lang="en-US" sz="1150" dirty="0"/>
          </a:p>
        </p:txBody>
      </p:sp>
      <p:sp>
        <p:nvSpPr>
          <p:cNvPr id="7" name="Text 4"/>
          <p:cNvSpPr/>
          <p:nvPr/>
        </p:nvSpPr>
        <p:spPr>
          <a:xfrm>
            <a:off x="513040" y="4872276"/>
            <a:ext cx="6483668" cy="468868"/>
          </a:xfrm>
          <a:prstGeom prst="rect">
            <a:avLst/>
          </a:prstGeom>
          <a:noFill/>
          <a:ln/>
        </p:spPr>
        <p:txBody>
          <a:bodyPr wrap="square" lIns="0" tIns="0" rIns="0" bIns="0" rtlCol="0" anchor="t"/>
          <a:lstStyle/>
          <a:p>
            <a:pPr marL="342900" indent="-342900" algn="l">
              <a:lnSpc>
                <a:spcPts val="1800"/>
              </a:lnSpc>
              <a:buSzPct val="100000"/>
              <a:buChar char="•"/>
            </a:pPr>
            <a:r>
              <a:rPr lang="en-US" sz="1150" dirty="0">
                <a:solidFill>
                  <a:srgbClr val="000000"/>
                </a:solidFill>
                <a:latin typeface="Noto Serif" pitchFamily="34" charset="0"/>
                <a:ea typeface="Noto Serif" pitchFamily="34" charset="-122"/>
                <a:cs typeface="Noto Serif" pitchFamily="34" charset="-120"/>
              </a:rPr>
              <a:t>Other commodities (printed sheets, methanol, coconut, onion, broomsticks, etc.) negligible (&lt;2%).</a:t>
            </a:r>
            <a:endParaRPr lang="en-US" sz="1150" dirty="0"/>
          </a:p>
        </p:txBody>
      </p:sp>
      <p:pic>
        <p:nvPicPr>
          <p:cNvPr id="8" name="Image 1" descr="preencoded.png"/>
          <p:cNvPicPr>
            <a:picLocks noChangeAspect="1"/>
          </p:cNvPicPr>
          <p:nvPr/>
        </p:nvPicPr>
        <p:blipFill>
          <a:blip r:embed="rId4"/>
          <a:stretch>
            <a:fillRect/>
          </a:stretch>
        </p:blipFill>
        <p:spPr>
          <a:xfrm>
            <a:off x="7361992" y="1099661"/>
            <a:ext cx="3698081" cy="2664381"/>
          </a:xfrm>
          <a:prstGeom prst="rect">
            <a:avLst/>
          </a:prstGeom>
        </p:spPr>
      </p:pic>
      <p:sp>
        <p:nvSpPr>
          <p:cNvPr id="9" name="Text 5"/>
          <p:cNvSpPr/>
          <p:nvPr/>
        </p:nvSpPr>
        <p:spPr>
          <a:xfrm>
            <a:off x="7361992" y="3928943"/>
            <a:ext cx="6762869" cy="234434"/>
          </a:xfrm>
          <a:prstGeom prst="rect">
            <a:avLst/>
          </a:prstGeom>
          <a:noFill/>
          <a:ln/>
        </p:spPr>
        <p:txBody>
          <a:bodyPr wrap="none" lIns="0" tIns="0" rIns="0" bIns="0" rtlCol="0" anchor="t"/>
          <a:lstStyle/>
          <a:p>
            <a:pPr marL="0" indent="0" algn="l">
              <a:lnSpc>
                <a:spcPts val="1800"/>
              </a:lnSpc>
              <a:buNone/>
            </a:pPr>
            <a:r>
              <a:rPr lang="en-US" sz="1150" b="1" dirty="0">
                <a:solidFill>
                  <a:srgbClr val="000000"/>
                </a:solidFill>
                <a:latin typeface="Noto Serif" pitchFamily="34" charset="0"/>
                <a:ea typeface="Noto Serif" pitchFamily="34" charset="-122"/>
                <a:cs typeface="Noto Serif" pitchFamily="34" charset="-120"/>
              </a:rPr>
              <a:t>Export Profile (₹110.4 Cr, slight dip) : FY24-25</a:t>
            </a:r>
            <a:endParaRPr lang="en-US" sz="1150" dirty="0"/>
          </a:p>
        </p:txBody>
      </p:sp>
      <p:sp>
        <p:nvSpPr>
          <p:cNvPr id="10" name="Text 6"/>
          <p:cNvSpPr/>
          <p:nvPr/>
        </p:nvSpPr>
        <p:spPr>
          <a:xfrm>
            <a:off x="7361992" y="4295299"/>
            <a:ext cx="6762869" cy="234434"/>
          </a:xfrm>
          <a:prstGeom prst="rect">
            <a:avLst/>
          </a:prstGeom>
          <a:noFill/>
          <a:ln/>
        </p:spPr>
        <p:txBody>
          <a:bodyPr wrap="none" lIns="0" tIns="0" rIns="0" bIns="0" rtlCol="0" anchor="t"/>
          <a:lstStyle/>
          <a:p>
            <a:pPr marL="342900" indent="-342900" algn="l">
              <a:lnSpc>
                <a:spcPts val="1800"/>
              </a:lnSpc>
              <a:buSzPct val="100000"/>
              <a:buChar char="•"/>
            </a:pPr>
            <a:r>
              <a:rPr lang="en-US" sz="1150" dirty="0">
                <a:solidFill>
                  <a:srgbClr val="000000"/>
                </a:solidFill>
                <a:latin typeface="Noto Serif" pitchFamily="34" charset="0"/>
                <a:ea typeface="Noto Serif" pitchFamily="34" charset="-122"/>
                <a:cs typeface="Noto Serif" pitchFamily="34" charset="-120"/>
              </a:rPr>
              <a:t>Limestone ↓ (₹74.7 Cr → ₹45.9 Cr).</a:t>
            </a:r>
            <a:endParaRPr lang="en-US" sz="1150" dirty="0"/>
          </a:p>
        </p:txBody>
      </p:sp>
      <p:sp>
        <p:nvSpPr>
          <p:cNvPr id="11" name="Text 7"/>
          <p:cNvSpPr/>
          <p:nvPr/>
        </p:nvSpPr>
        <p:spPr>
          <a:xfrm>
            <a:off x="7361992" y="4580930"/>
            <a:ext cx="6762869" cy="234434"/>
          </a:xfrm>
          <a:prstGeom prst="rect">
            <a:avLst/>
          </a:prstGeom>
          <a:noFill/>
          <a:ln/>
        </p:spPr>
        <p:txBody>
          <a:bodyPr wrap="none" lIns="0" tIns="0" rIns="0" bIns="0" rtlCol="0" anchor="t"/>
          <a:lstStyle/>
          <a:p>
            <a:pPr marL="342900" indent="-342900" algn="l">
              <a:lnSpc>
                <a:spcPts val="1800"/>
              </a:lnSpc>
              <a:buSzPct val="100000"/>
              <a:buChar char="•"/>
            </a:pPr>
            <a:r>
              <a:rPr lang="en-US" sz="1150" dirty="0">
                <a:solidFill>
                  <a:srgbClr val="000000"/>
                </a:solidFill>
                <a:latin typeface="Noto Serif" pitchFamily="34" charset="0"/>
                <a:ea typeface="Noto Serif" pitchFamily="34" charset="-122"/>
                <a:cs typeface="Noto Serif" pitchFamily="34" charset="-120"/>
              </a:rPr>
              <a:t>Boulder Stone ↓ (₹31.7 Cr → ₹15.6 Cr).</a:t>
            </a:r>
            <a:endParaRPr lang="en-US" sz="1150" dirty="0"/>
          </a:p>
        </p:txBody>
      </p:sp>
      <p:sp>
        <p:nvSpPr>
          <p:cNvPr id="12" name="Text 8"/>
          <p:cNvSpPr/>
          <p:nvPr/>
        </p:nvSpPr>
        <p:spPr>
          <a:xfrm>
            <a:off x="7361992" y="4947285"/>
            <a:ext cx="6762869" cy="234434"/>
          </a:xfrm>
          <a:prstGeom prst="rect">
            <a:avLst/>
          </a:prstGeom>
          <a:noFill/>
          <a:ln/>
        </p:spPr>
        <p:txBody>
          <a:bodyPr wrap="none" lIns="0" tIns="0" rIns="0" bIns="0" rtlCol="0" anchor="t"/>
          <a:lstStyle/>
          <a:p>
            <a:pPr marL="0" indent="0" algn="l">
              <a:lnSpc>
                <a:spcPts val="1800"/>
              </a:lnSpc>
              <a:buNone/>
            </a:pPr>
            <a:r>
              <a:rPr lang="en-US" sz="1150" b="1" dirty="0">
                <a:solidFill>
                  <a:srgbClr val="000000"/>
                </a:solidFill>
                <a:latin typeface="Noto Serif" pitchFamily="34" charset="0"/>
                <a:ea typeface="Noto Serif" pitchFamily="34" charset="-122"/>
                <a:cs typeface="Noto Serif" pitchFamily="34" charset="-120"/>
              </a:rPr>
              <a:t>Industrial &amp; Agri diversification:</a:t>
            </a:r>
            <a:endParaRPr lang="en-US" sz="1150" dirty="0"/>
          </a:p>
        </p:txBody>
      </p:sp>
      <p:sp>
        <p:nvSpPr>
          <p:cNvPr id="13" name="Text 9"/>
          <p:cNvSpPr/>
          <p:nvPr/>
        </p:nvSpPr>
        <p:spPr>
          <a:xfrm>
            <a:off x="7361992" y="5313640"/>
            <a:ext cx="6762869" cy="234434"/>
          </a:xfrm>
          <a:prstGeom prst="rect">
            <a:avLst/>
          </a:prstGeom>
          <a:noFill/>
          <a:ln/>
        </p:spPr>
        <p:txBody>
          <a:bodyPr wrap="none" lIns="0" tIns="0" rIns="0" bIns="0" rtlCol="0" anchor="t"/>
          <a:lstStyle/>
          <a:p>
            <a:pPr marL="342900" indent="-342900" algn="l">
              <a:lnSpc>
                <a:spcPts val="1800"/>
              </a:lnSpc>
              <a:buSzPct val="100000"/>
              <a:buChar char="•"/>
            </a:pPr>
            <a:r>
              <a:rPr lang="en-US" sz="1150" dirty="0">
                <a:solidFill>
                  <a:srgbClr val="000000"/>
                </a:solidFill>
                <a:latin typeface="Noto Serif" pitchFamily="34" charset="0"/>
                <a:ea typeface="Noto Serif" pitchFamily="34" charset="-122"/>
                <a:cs typeface="Noto Serif" pitchFamily="34" charset="-120"/>
              </a:rPr>
              <a:t>Paper ↑ (₹19.3 Cr, 3x growth).</a:t>
            </a:r>
            <a:endParaRPr lang="en-US" sz="1150" dirty="0"/>
          </a:p>
        </p:txBody>
      </p:sp>
      <p:sp>
        <p:nvSpPr>
          <p:cNvPr id="14" name="Text 10"/>
          <p:cNvSpPr/>
          <p:nvPr/>
        </p:nvSpPr>
        <p:spPr>
          <a:xfrm>
            <a:off x="7361992" y="5599271"/>
            <a:ext cx="6762869" cy="234434"/>
          </a:xfrm>
          <a:prstGeom prst="rect">
            <a:avLst/>
          </a:prstGeom>
          <a:noFill/>
          <a:ln/>
        </p:spPr>
        <p:txBody>
          <a:bodyPr wrap="none" lIns="0" tIns="0" rIns="0" bIns="0" rtlCol="0" anchor="t"/>
          <a:lstStyle/>
          <a:p>
            <a:pPr marL="342900" indent="-342900" algn="l">
              <a:lnSpc>
                <a:spcPts val="1800"/>
              </a:lnSpc>
              <a:buSzPct val="100000"/>
              <a:buChar char="•"/>
            </a:pPr>
            <a:r>
              <a:rPr lang="en-US" sz="1150" dirty="0">
                <a:solidFill>
                  <a:srgbClr val="000000"/>
                </a:solidFill>
                <a:latin typeface="Noto Serif" pitchFamily="34" charset="0"/>
                <a:ea typeface="Noto Serif" pitchFamily="34" charset="-122"/>
                <a:cs typeface="Noto Serif" pitchFamily="34" charset="-120"/>
              </a:rPr>
              <a:t>Methanol ↑ (₹10.6 Cr, 16x growth).</a:t>
            </a:r>
            <a:endParaRPr lang="en-US" sz="1150" dirty="0"/>
          </a:p>
        </p:txBody>
      </p:sp>
      <p:sp>
        <p:nvSpPr>
          <p:cNvPr id="15" name="Text 11"/>
          <p:cNvSpPr/>
          <p:nvPr/>
        </p:nvSpPr>
        <p:spPr>
          <a:xfrm>
            <a:off x="7361992" y="5884902"/>
            <a:ext cx="6762869" cy="234434"/>
          </a:xfrm>
          <a:prstGeom prst="rect">
            <a:avLst/>
          </a:prstGeom>
          <a:noFill/>
          <a:ln/>
        </p:spPr>
        <p:txBody>
          <a:bodyPr wrap="none" lIns="0" tIns="0" rIns="0" bIns="0" rtlCol="0" anchor="t"/>
          <a:lstStyle/>
          <a:p>
            <a:pPr marL="342900" indent="-342900" algn="l">
              <a:lnSpc>
                <a:spcPts val="1800"/>
              </a:lnSpc>
              <a:buSzPct val="100000"/>
              <a:buChar char="•"/>
            </a:pPr>
            <a:r>
              <a:rPr lang="en-US" sz="1150" dirty="0">
                <a:solidFill>
                  <a:srgbClr val="000000"/>
                </a:solidFill>
                <a:latin typeface="Noto Serif" pitchFamily="34" charset="0"/>
                <a:ea typeface="Noto Serif" pitchFamily="34" charset="-122"/>
                <a:cs typeface="Noto Serif" pitchFamily="34" charset="-120"/>
              </a:rPr>
              <a:t>Rice (₹9.5 Cr) entered strongly.</a:t>
            </a:r>
            <a:endParaRPr lang="en-US" sz="1150" dirty="0"/>
          </a:p>
        </p:txBody>
      </p:sp>
      <p:sp>
        <p:nvSpPr>
          <p:cNvPr id="16" name="Text 12"/>
          <p:cNvSpPr/>
          <p:nvPr/>
        </p:nvSpPr>
        <p:spPr>
          <a:xfrm>
            <a:off x="7361992" y="6170533"/>
            <a:ext cx="6762869" cy="234434"/>
          </a:xfrm>
          <a:prstGeom prst="rect">
            <a:avLst/>
          </a:prstGeom>
          <a:noFill/>
          <a:ln/>
        </p:spPr>
        <p:txBody>
          <a:bodyPr wrap="none" lIns="0" tIns="0" rIns="0" bIns="0" rtlCol="0" anchor="t"/>
          <a:lstStyle/>
          <a:p>
            <a:pPr marL="342900" indent="-342900" algn="l">
              <a:lnSpc>
                <a:spcPts val="1800"/>
              </a:lnSpc>
              <a:buSzPct val="100000"/>
              <a:buChar char="•"/>
            </a:pPr>
            <a:r>
              <a:rPr lang="en-US" sz="1150" dirty="0">
                <a:solidFill>
                  <a:srgbClr val="000000"/>
                </a:solidFill>
                <a:latin typeface="Noto Serif" pitchFamily="34" charset="0"/>
                <a:ea typeface="Noto Serif" pitchFamily="34" charset="-122"/>
                <a:cs typeface="Noto Serif" pitchFamily="34" charset="-120"/>
              </a:rPr>
              <a:t>Minor entrants: Raisins (₹0.28 Cr), Cashew (₹0.01 Cr).</a:t>
            </a:r>
            <a:endParaRPr lang="en-US" sz="1150" dirty="0"/>
          </a:p>
        </p:txBody>
      </p:sp>
      <p:sp>
        <p:nvSpPr>
          <p:cNvPr id="17" name="Text 13"/>
          <p:cNvSpPr/>
          <p:nvPr/>
        </p:nvSpPr>
        <p:spPr>
          <a:xfrm>
            <a:off x="513040" y="6621066"/>
            <a:ext cx="13604319" cy="234434"/>
          </a:xfrm>
          <a:prstGeom prst="rect">
            <a:avLst/>
          </a:prstGeom>
          <a:noFill/>
          <a:ln/>
        </p:spPr>
        <p:txBody>
          <a:bodyPr wrap="none" lIns="0" tIns="0" rIns="0" bIns="0" rtlCol="0" anchor="t"/>
          <a:lstStyle/>
          <a:p>
            <a:pPr marL="0" indent="0" algn="l">
              <a:lnSpc>
                <a:spcPts val="1800"/>
              </a:lnSpc>
              <a:buNone/>
            </a:pPr>
            <a:r>
              <a:rPr lang="en-US" sz="1150" b="1" dirty="0">
                <a:solidFill>
                  <a:srgbClr val="000000"/>
                </a:solidFill>
                <a:latin typeface="Noto Serif" pitchFamily="34" charset="0"/>
                <a:ea typeface="Noto Serif" pitchFamily="34" charset="-122"/>
                <a:cs typeface="Noto Serif" pitchFamily="34" charset="-120"/>
              </a:rPr>
              <a:t>Strategic Takeaway:</a:t>
            </a:r>
            <a:endParaRPr lang="en-US" sz="1150" dirty="0"/>
          </a:p>
        </p:txBody>
      </p:sp>
      <p:sp>
        <p:nvSpPr>
          <p:cNvPr id="18" name="Text 14"/>
          <p:cNvSpPr/>
          <p:nvPr/>
        </p:nvSpPr>
        <p:spPr>
          <a:xfrm>
            <a:off x="513040" y="7020401"/>
            <a:ext cx="13604319" cy="234434"/>
          </a:xfrm>
          <a:prstGeom prst="rect">
            <a:avLst/>
          </a:prstGeom>
          <a:noFill/>
          <a:ln/>
        </p:spPr>
        <p:txBody>
          <a:bodyPr wrap="none" lIns="0" tIns="0" rIns="0" bIns="0" rtlCol="0" anchor="t"/>
          <a:lstStyle/>
          <a:p>
            <a:pPr marL="342900" indent="-342900" algn="l">
              <a:lnSpc>
                <a:spcPts val="1800"/>
              </a:lnSpc>
              <a:buSzPct val="100000"/>
              <a:buFont typeface="+mj-lt"/>
              <a:buAutoNum type="arabicPeriod"/>
            </a:pPr>
            <a:r>
              <a:rPr lang="en-US" sz="1150" dirty="0">
                <a:solidFill>
                  <a:srgbClr val="000000"/>
                </a:solidFill>
                <a:latin typeface="Noto Serif" pitchFamily="34" charset="0"/>
                <a:ea typeface="Noto Serif" pitchFamily="34" charset="-122"/>
                <a:cs typeface="Noto Serif" pitchFamily="34" charset="-120"/>
              </a:rPr>
              <a:t>Dawki ICP is transitioning from a mineral-heavy corridor to a diversified export hub.  </a:t>
            </a:r>
            <a:endParaRPr lang="en-US" sz="1150" dirty="0"/>
          </a:p>
        </p:txBody>
      </p:sp>
      <p:sp>
        <p:nvSpPr>
          <p:cNvPr id="19" name="Text 15"/>
          <p:cNvSpPr/>
          <p:nvPr/>
        </p:nvSpPr>
        <p:spPr>
          <a:xfrm>
            <a:off x="513040" y="7306032"/>
            <a:ext cx="13604319" cy="234434"/>
          </a:xfrm>
          <a:prstGeom prst="rect">
            <a:avLst/>
          </a:prstGeom>
          <a:noFill/>
          <a:ln/>
        </p:spPr>
        <p:txBody>
          <a:bodyPr wrap="none" lIns="0" tIns="0" rIns="0" bIns="0" rtlCol="0" anchor="t"/>
          <a:lstStyle/>
          <a:p>
            <a:pPr marL="342900" indent="-342900" algn="l">
              <a:lnSpc>
                <a:spcPts val="1800"/>
              </a:lnSpc>
              <a:buSzPct val="100000"/>
              <a:buFont typeface="+mj-lt"/>
              <a:buAutoNum type="arabicPeriod" startAt="2"/>
            </a:pPr>
            <a:r>
              <a:rPr lang="en-US" sz="1150" dirty="0">
                <a:solidFill>
                  <a:srgbClr val="000000"/>
                </a:solidFill>
                <a:latin typeface="Noto Serif" pitchFamily="34" charset="0"/>
                <a:ea typeface="Noto Serif" pitchFamily="34" charset="-122"/>
                <a:cs typeface="Noto Serif" pitchFamily="34" charset="-120"/>
              </a:rPr>
              <a:t>Industrial (paper, methanol) and agri (rice, raisins) goods are emerging as new growth engines, reducing dependence on bulk minerals.  </a:t>
            </a:r>
            <a:endParaRPr lang="en-US" sz="1150" dirty="0"/>
          </a:p>
        </p:txBody>
      </p:sp>
      <p:sp>
        <p:nvSpPr>
          <p:cNvPr id="20" name="Text 16"/>
          <p:cNvSpPr/>
          <p:nvPr/>
        </p:nvSpPr>
        <p:spPr>
          <a:xfrm>
            <a:off x="513040" y="7591663"/>
            <a:ext cx="13604319" cy="234434"/>
          </a:xfrm>
          <a:prstGeom prst="rect">
            <a:avLst/>
          </a:prstGeom>
          <a:noFill/>
          <a:ln/>
        </p:spPr>
        <p:txBody>
          <a:bodyPr wrap="none" lIns="0" tIns="0" rIns="0" bIns="0" rtlCol="0" anchor="t"/>
          <a:lstStyle/>
          <a:p>
            <a:pPr marL="342900" indent="-342900" algn="l">
              <a:lnSpc>
                <a:spcPts val="1800"/>
              </a:lnSpc>
              <a:buSzPct val="100000"/>
              <a:buFont typeface="+mj-lt"/>
              <a:buAutoNum type="arabicPeriod" startAt="3"/>
            </a:pPr>
            <a:r>
              <a:rPr lang="en-US" sz="1150" dirty="0">
                <a:solidFill>
                  <a:srgbClr val="000000"/>
                </a:solidFill>
                <a:latin typeface="Noto Serif" pitchFamily="34" charset="0"/>
                <a:ea typeface="Noto Serif" pitchFamily="34" charset="-122"/>
                <a:cs typeface="Noto Serif" pitchFamily="34" charset="-120"/>
              </a:rPr>
              <a:t>Diversification signals greater long-term resilience despite short-term value dips.</a:t>
            </a:r>
            <a:endParaRPr lang="en-US" sz="11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67571" y="628412"/>
            <a:ext cx="4100155" cy="2954060"/>
          </a:xfrm>
          <a:prstGeom prst="rect">
            <a:avLst/>
          </a:prstGeom>
        </p:spPr>
      </p:pic>
      <p:sp>
        <p:nvSpPr>
          <p:cNvPr id="3" name="Text 0"/>
          <p:cNvSpPr/>
          <p:nvPr/>
        </p:nvSpPr>
        <p:spPr>
          <a:xfrm>
            <a:off x="567571" y="3764875"/>
            <a:ext cx="6410920" cy="259437"/>
          </a:xfrm>
          <a:prstGeom prst="rect">
            <a:avLst/>
          </a:prstGeom>
          <a:noFill/>
          <a:ln/>
        </p:spPr>
        <p:txBody>
          <a:bodyPr wrap="none" lIns="0" tIns="0" rIns="0" bIns="0" rtlCol="0" anchor="t"/>
          <a:lstStyle/>
          <a:p>
            <a:pPr marL="0" indent="0" algn="l">
              <a:lnSpc>
                <a:spcPts val="2000"/>
              </a:lnSpc>
              <a:buNone/>
            </a:pPr>
            <a:r>
              <a:rPr lang="en-US" sz="1250" b="1" dirty="0">
                <a:solidFill>
                  <a:srgbClr val="000000"/>
                </a:solidFill>
                <a:latin typeface="Noto Serif" pitchFamily="34" charset="0"/>
                <a:ea typeface="Noto Serif" pitchFamily="34" charset="-122"/>
                <a:cs typeface="Noto Serif" pitchFamily="34" charset="-120"/>
              </a:rPr>
              <a:t>Export Profile (₹22.5 Cr in 3 months)</a:t>
            </a:r>
            <a:endParaRPr lang="en-US" sz="1250" dirty="0"/>
          </a:p>
        </p:txBody>
      </p:sp>
      <p:sp>
        <p:nvSpPr>
          <p:cNvPr id="4" name="Text 1"/>
          <p:cNvSpPr/>
          <p:nvPr/>
        </p:nvSpPr>
        <p:spPr>
          <a:xfrm>
            <a:off x="567571" y="4170164"/>
            <a:ext cx="6410920" cy="259437"/>
          </a:xfrm>
          <a:prstGeom prst="rect">
            <a:avLst/>
          </a:prstGeom>
          <a:noFill/>
          <a:ln/>
        </p:spPr>
        <p:txBody>
          <a:bodyPr wrap="none" lIns="0" tIns="0" rIns="0" bIns="0" rtlCol="0" anchor="t"/>
          <a:lstStyle/>
          <a:p>
            <a:pPr marL="342900" indent="-342900" algn="l">
              <a:lnSpc>
                <a:spcPts val="2000"/>
              </a:lnSpc>
              <a:buSzPct val="100000"/>
              <a:buChar char="•"/>
            </a:pPr>
            <a:r>
              <a:rPr lang="en-US" sz="1250" dirty="0">
                <a:solidFill>
                  <a:srgbClr val="000000"/>
                </a:solidFill>
                <a:latin typeface="Noto Serif" pitchFamily="34" charset="0"/>
                <a:ea typeface="Noto Serif" pitchFamily="34" charset="-122"/>
                <a:cs typeface="Noto Serif" pitchFamily="34" charset="-120"/>
              </a:rPr>
              <a:t>Limestone (₹10.4 Cr) still dominant, but share down to ~46%.</a:t>
            </a:r>
            <a:endParaRPr lang="en-US" sz="1250" dirty="0"/>
          </a:p>
        </p:txBody>
      </p:sp>
      <p:sp>
        <p:nvSpPr>
          <p:cNvPr id="5" name="Text 2"/>
          <p:cNvSpPr/>
          <p:nvPr/>
        </p:nvSpPr>
        <p:spPr>
          <a:xfrm>
            <a:off x="567571" y="4486275"/>
            <a:ext cx="6410920" cy="259437"/>
          </a:xfrm>
          <a:prstGeom prst="rect">
            <a:avLst/>
          </a:prstGeom>
          <a:noFill/>
          <a:ln/>
        </p:spPr>
        <p:txBody>
          <a:bodyPr wrap="none" lIns="0" tIns="0" rIns="0" bIns="0" rtlCol="0" anchor="t"/>
          <a:lstStyle/>
          <a:p>
            <a:pPr marL="342900" indent="-342900" algn="l">
              <a:lnSpc>
                <a:spcPts val="2000"/>
              </a:lnSpc>
              <a:buSzPct val="100000"/>
              <a:buChar char="•"/>
            </a:pPr>
            <a:r>
              <a:rPr lang="en-US" sz="1250" dirty="0">
                <a:solidFill>
                  <a:srgbClr val="000000"/>
                </a:solidFill>
                <a:latin typeface="Noto Serif" pitchFamily="34" charset="0"/>
                <a:ea typeface="Noto Serif" pitchFamily="34" charset="-122"/>
                <a:cs typeface="Noto Serif" pitchFamily="34" charset="-120"/>
              </a:rPr>
              <a:t>Methanol (₹5.7 Cr) &amp; Paper (₹1.3 Cr) strong contributors.</a:t>
            </a:r>
            <a:endParaRPr lang="en-US" sz="1250" dirty="0"/>
          </a:p>
        </p:txBody>
      </p:sp>
      <p:sp>
        <p:nvSpPr>
          <p:cNvPr id="6" name="Text 3"/>
          <p:cNvSpPr/>
          <p:nvPr/>
        </p:nvSpPr>
        <p:spPr>
          <a:xfrm>
            <a:off x="567571" y="4802386"/>
            <a:ext cx="6410920" cy="259437"/>
          </a:xfrm>
          <a:prstGeom prst="rect">
            <a:avLst/>
          </a:prstGeom>
          <a:noFill/>
          <a:ln/>
        </p:spPr>
        <p:txBody>
          <a:bodyPr wrap="none" lIns="0" tIns="0" rIns="0" bIns="0" rtlCol="0" anchor="t"/>
          <a:lstStyle/>
          <a:p>
            <a:pPr marL="342900" indent="-342900" algn="l">
              <a:lnSpc>
                <a:spcPts val="2000"/>
              </a:lnSpc>
              <a:buSzPct val="100000"/>
              <a:buChar char="•"/>
            </a:pPr>
            <a:r>
              <a:rPr lang="en-US" sz="1250" dirty="0">
                <a:solidFill>
                  <a:srgbClr val="000000"/>
                </a:solidFill>
                <a:latin typeface="Noto Serif" pitchFamily="34" charset="0"/>
                <a:ea typeface="Noto Serif" pitchFamily="34" charset="-122"/>
                <a:cs typeface="Noto Serif" pitchFamily="34" charset="-120"/>
              </a:rPr>
              <a:t>Rice (₹1.3 Cr) &amp; Raisins (₹1.0 Cr) continue traction.</a:t>
            </a:r>
            <a:endParaRPr lang="en-US" sz="1250" dirty="0"/>
          </a:p>
        </p:txBody>
      </p:sp>
      <p:sp>
        <p:nvSpPr>
          <p:cNvPr id="7" name="Text 4"/>
          <p:cNvSpPr/>
          <p:nvPr/>
        </p:nvSpPr>
        <p:spPr>
          <a:xfrm>
            <a:off x="567571" y="5118497"/>
            <a:ext cx="6410920" cy="259437"/>
          </a:xfrm>
          <a:prstGeom prst="rect">
            <a:avLst/>
          </a:prstGeom>
          <a:noFill/>
          <a:ln/>
        </p:spPr>
        <p:txBody>
          <a:bodyPr wrap="none" lIns="0" tIns="0" rIns="0" bIns="0" rtlCol="0" anchor="t"/>
          <a:lstStyle/>
          <a:p>
            <a:pPr marL="342900" indent="-342900" algn="l">
              <a:lnSpc>
                <a:spcPts val="2000"/>
              </a:lnSpc>
              <a:buSzPct val="100000"/>
              <a:buChar char="•"/>
            </a:pPr>
            <a:r>
              <a:rPr lang="en-US" sz="1250" dirty="0">
                <a:solidFill>
                  <a:srgbClr val="000000"/>
                </a:solidFill>
                <a:latin typeface="Noto Serif" pitchFamily="34" charset="0"/>
                <a:ea typeface="Noto Serif" pitchFamily="34" charset="-122"/>
                <a:cs typeface="Noto Serif" pitchFamily="34" charset="-120"/>
              </a:rPr>
              <a:t>Broomsticks reappear, though marginal.</a:t>
            </a:r>
            <a:endParaRPr lang="en-US" sz="1250" dirty="0"/>
          </a:p>
        </p:txBody>
      </p:sp>
      <p:pic>
        <p:nvPicPr>
          <p:cNvPr id="8" name="Image 1" descr="preencoded.png"/>
          <p:cNvPicPr>
            <a:picLocks noChangeAspect="1"/>
          </p:cNvPicPr>
          <p:nvPr/>
        </p:nvPicPr>
        <p:blipFill>
          <a:blip r:embed="rId4"/>
          <a:stretch>
            <a:fillRect/>
          </a:stretch>
        </p:blipFill>
        <p:spPr>
          <a:xfrm>
            <a:off x="7381637" y="628412"/>
            <a:ext cx="4073962" cy="2955608"/>
          </a:xfrm>
          <a:prstGeom prst="rect">
            <a:avLst/>
          </a:prstGeom>
        </p:spPr>
      </p:pic>
      <p:sp>
        <p:nvSpPr>
          <p:cNvPr id="9" name="Text 5"/>
          <p:cNvSpPr/>
          <p:nvPr/>
        </p:nvSpPr>
        <p:spPr>
          <a:xfrm>
            <a:off x="7381637" y="3766423"/>
            <a:ext cx="6688693" cy="259437"/>
          </a:xfrm>
          <a:prstGeom prst="rect">
            <a:avLst/>
          </a:prstGeom>
          <a:noFill/>
          <a:ln/>
        </p:spPr>
        <p:txBody>
          <a:bodyPr wrap="none" lIns="0" tIns="0" rIns="0" bIns="0" rtlCol="0" anchor="t"/>
          <a:lstStyle/>
          <a:p>
            <a:pPr marL="0" indent="0" algn="l">
              <a:lnSpc>
                <a:spcPts val="2000"/>
              </a:lnSpc>
              <a:buNone/>
            </a:pPr>
            <a:r>
              <a:rPr lang="en-US" sz="1250" b="1" dirty="0">
                <a:solidFill>
                  <a:srgbClr val="000000"/>
                </a:solidFill>
                <a:latin typeface="Noto Serif" pitchFamily="34" charset="0"/>
                <a:ea typeface="Noto Serif" pitchFamily="34" charset="-122"/>
                <a:cs typeface="Noto Serif" pitchFamily="34" charset="-120"/>
              </a:rPr>
              <a:t>Key Insights :</a:t>
            </a:r>
            <a:endParaRPr lang="en-US" sz="1250" dirty="0"/>
          </a:p>
        </p:txBody>
      </p:sp>
      <p:sp>
        <p:nvSpPr>
          <p:cNvPr id="10" name="Text 6"/>
          <p:cNvSpPr/>
          <p:nvPr/>
        </p:nvSpPr>
        <p:spPr>
          <a:xfrm>
            <a:off x="7381637" y="4171712"/>
            <a:ext cx="6688693" cy="259437"/>
          </a:xfrm>
          <a:prstGeom prst="rect">
            <a:avLst/>
          </a:prstGeom>
          <a:noFill/>
          <a:ln/>
        </p:spPr>
        <p:txBody>
          <a:bodyPr wrap="none" lIns="0" tIns="0" rIns="0" bIns="0" rtlCol="0" anchor="t"/>
          <a:lstStyle/>
          <a:p>
            <a:pPr marL="342900" indent="-342900" algn="l">
              <a:lnSpc>
                <a:spcPts val="2000"/>
              </a:lnSpc>
              <a:buSzPct val="100000"/>
              <a:buChar char="•"/>
            </a:pPr>
            <a:r>
              <a:rPr lang="en-US" sz="1250" dirty="0">
                <a:solidFill>
                  <a:srgbClr val="000000"/>
                </a:solidFill>
                <a:latin typeface="Noto Serif" pitchFamily="34" charset="0"/>
                <a:ea typeface="Noto Serif" pitchFamily="34" charset="-122"/>
                <a:cs typeface="Noto Serif" pitchFamily="34" charset="-120"/>
              </a:rPr>
              <a:t>Shift from bulk minerals → diversified mix (paper, methanol, Agri). </a:t>
            </a:r>
            <a:endParaRPr lang="en-US" sz="1250" dirty="0"/>
          </a:p>
        </p:txBody>
      </p:sp>
      <p:sp>
        <p:nvSpPr>
          <p:cNvPr id="11" name="Text 7"/>
          <p:cNvSpPr/>
          <p:nvPr/>
        </p:nvSpPr>
        <p:spPr>
          <a:xfrm>
            <a:off x="7381637" y="4487823"/>
            <a:ext cx="6688693" cy="518874"/>
          </a:xfrm>
          <a:prstGeom prst="rect">
            <a:avLst/>
          </a:prstGeom>
          <a:noFill/>
          <a:ln/>
        </p:spPr>
        <p:txBody>
          <a:bodyPr wrap="square" lIns="0" tIns="0" rIns="0" bIns="0" rtlCol="0" anchor="t"/>
          <a:lstStyle/>
          <a:p>
            <a:pPr marL="342900" indent="-342900" algn="l">
              <a:lnSpc>
                <a:spcPts val="2000"/>
              </a:lnSpc>
              <a:buSzPct val="100000"/>
              <a:buChar char="•"/>
            </a:pPr>
            <a:r>
              <a:rPr lang="en-US" sz="1250" dirty="0">
                <a:solidFill>
                  <a:srgbClr val="000000"/>
                </a:solidFill>
                <a:latin typeface="Noto Serif" pitchFamily="34" charset="0"/>
                <a:ea typeface="Noto Serif" pitchFamily="34" charset="-122"/>
                <a:cs typeface="Noto Serif" pitchFamily="34" charset="-120"/>
              </a:rPr>
              <a:t>Data shows limestone &amp; boulders losing share, replaced by higher-value industrial/Agri goods.  </a:t>
            </a:r>
            <a:endParaRPr lang="en-US" sz="1250" dirty="0"/>
          </a:p>
        </p:txBody>
      </p:sp>
      <p:sp>
        <p:nvSpPr>
          <p:cNvPr id="12" name="Text 8"/>
          <p:cNvSpPr/>
          <p:nvPr/>
        </p:nvSpPr>
        <p:spPr>
          <a:xfrm>
            <a:off x="7381637" y="5063371"/>
            <a:ext cx="6688693" cy="259437"/>
          </a:xfrm>
          <a:prstGeom prst="rect">
            <a:avLst/>
          </a:prstGeom>
          <a:noFill/>
          <a:ln/>
        </p:spPr>
        <p:txBody>
          <a:bodyPr wrap="none" lIns="0" tIns="0" rIns="0" bIns="0" rtlCol="0" anchor="t"/>
          <a:lstStyle/>
          <a:p>
            <a:pPr marL="342900" indent="-342900" algn="l">
              <a:lnSpc>
                <a:spcPts val="2000"/>
              </a:lnSpc>
              <a:buSzPct val="100000"/>
              <a:buChar char="•"/>
            </a:pPr>
            <a:r>
              <a:rPr lang="en-US" sz="1250" dirty="0">
                <a:solidFill>
                  <a:srgbClr val="000000"/>
                </a:solidFill>
                <a:latin typeface="Noto Serif" pitchFamily="34" charset="0"/>
                <a:ea typeface="Noto Serif" pitchFamily="34" charset="-122"/>
                <a:cs typeface="Noto Serif" pitchFamily="34" charset="-120"/>
              </a:rPr>
              <a:t>Explosive growth in Methanol (+1500%) &amp; Paper (+230%) FY23→FY24. </a:t>
            </a:r>
            <a:endParaRPr lang="en-US" sz="1250" dirty="0"/>
          </a:p>
        </p:txBody>
      </p:sp>
      <p:sp>
        <p:nvSpPr>
          <p:cNvPr id="13" name="Text 9"/>
          <p:cNvSpPr/>
          <p:nvPr/>
        </p:nvSpPr>
        <p:spPr>
          <a:xfrm>
            <a:off x="7381637" y="5379482"/>
            <a:ext cx="6688693" cy="259437"/>
          </a:xfrm>
          <a:prstGeom prst="rect">
            <a:avLst/>
          </a:prstGeom>
          <a:noFill/>
          <a:ln/>
        </p:spPr>
        <p:txBody>
          <a:bodyPr wrap="none" lIns="0" tIns="0" rIns="0" bIns="0" rtlCol="0" anchor="t"/>
          <a:lstStyle/>
          <a:p>
            <a:pPr marL="342900" indent="-342900" algn="l">
              <a:lnSpc>
                <a:spcPts val="2000"/>
              </a:lnSpc>
              <a:buSzPct val="100000"/>
              <a:buChar char="•"/>
            </a:pPr>
            <a:r>
              <a:rPr lang="en-US" sz="1250" dirty="0">
                <a:solidFill>
                  <a:srgbClr val="000000"/>
                </a:solidFill>
                <a:latin typeface="Noto Serif" pitchFamily="34" charset="0"/>
                <a:ea typeface="Noto Serif" pitchFamily="34" charset="-122"/>
                <a:cs typeface="Noto Serif" pitchFamily="34" charset="-120"/>
              </a:rPr>
              <a:t>Agri (rice, raisins) adding new revenue lines.  </a:t>
            </a:r>
            <a:endParaRPr lang="en-US" sz="1250" dirty="0"/>
          </a:p>
        </p:txBody>
      </p:sp>
      <p:sp>
        <p:nvSpPr>
          <p:cNvPr id="14" name="Text 10"/>
          <p:cNvSpPr/>
          <p:nvPr/>
        </p:nvSpPr>
        <p:spPr>
          <a:xfrm>
            <a:off x="7381637" y="5695593"/>
            <a:ext cx="6688693" cy="518874"/>
          </a:xfrm>
          <a:prstGeom prst="rect">
            <a:avLst/>
          </a:prstGeom>
          <a:noFill/>
          <a:ln/>
        </p:spPr>
        <p:txBody>
          <a:bodyPr wrap="square" lIns="0" tIns="0" rIns="0" bIns="0" rtlCol="0" anchor="t"/>
          <a:lstStyle/>
          <a:p>
            <a:pPr marL="342900" indent="-342900" algn="l">
              <a:lnSpc>
                <a:spcPts val="2000"/>
              </a:lnSpc>
              <a:buSzPct val="100000"/>
              <a:buChar char="•"/>
            </a:pPr>
            <a:r>
              <a:rPr lang="en-US" sz="1250" dirty="0">
                <a:solidFill>
                  <a:srgbClr val="000000"/>
                </a:solidFill>
                <a:latin typeface="Noto Serif" pitchFamily="34" charset="0"/>
                <a:ea typeface="Noto Serif" pitchFamily="34" charset="-122"/>
                <a:cs typeface="Noto Serif" pitchFamily="34" charset="-120"/>
              </a:rPr>
              <a:t>Long-term: ICP evolving from single-commodity corridor → multi-commodity hub under BBIN/Act East.</a:t>
            </a:r>
            <a:endParaRPr lang="en-US" sz="1250" dirty="0"/>
          </a:p>
        </p:txBody>
      </p:sp>
      <p:sp>
        <p:nvSpPr>
          <p:cNvPr id="15" name="Text 11"/>
          <p:cNvSpPr/>
          <p:nvPr/>
        </p:nvSpPr>
        <p:spPr>
          <a:xfrm>
            <a:off x="567571" y="6453545"/>
            <a:ext cx="13495258" cy="259437"/>
          </a:xfrm>
          <a:prstGeom prst="rect">
            <a:avLst/>
          </a:prstGeom>
          <a:noFill/>
          <a:ln/>
        </p:spPr>
        <p:txBody>
          <a:bodyPr wrap="none" lIns="0" tIns="0" rIns="0" bIns="0" rtlCol="0" anchor="t"/>
          <a:lstStyle/>
          <a:p>
            <a:pPr marL="0" indent="0" algn="l">
              <a:lnSpc>
                <a:spcPts val="2000"/>
              </a:lnSpc>
              <a:buNone/>
            </a:pPr>
            <a:r>
              <a:rPr lang="en-US" sz="1250" b="1" dirty="0">
                <a:solidFill>
                  <a:srgbClr val="000000"/>
                </a:solidFill>
                <a:latin typeface="Noto Serif" pitchFamily="34" charset="0"/>
                <a:ea typeface="Noto Serif" pitchFamily="34" charset="-122"/>
                <a:cs typeface="Noto Serif" pitchFamily="34" charset="-120"/>
              </a:rPr>
              <a:t>Strategic Takeaway:</a:t>
            </a:r>
            <a:endParaRPr lang="en-US" sz="1250" dirty="0"/>
          </a:p>
        </p:txBody>
      </p:sp>
      <p:sp>
        <p:nvSpPr>
          <p:cNvPr id="16" name="Text 12"/>
          <p:cNvSpPr/>
          <p:nvPr/>
        </p:nvSpPr>
        <p:spPr>
          <a:xfrm>
            <a:off x="567571" y="6895386"/>
            <a:ext cx="13495258" cy="259437"/>
          </a:xfrm>
          <a:prstGeom prst="rect">
            <a:avLst/>
          </a:prstGeom>
          <a:noFill/>
          <a:ln/>
        </p:spPr>
        <p:txBody>
          <a:bodyPr wrap="none" lIns="0" tIns="0" rIns="0" bIns="0" rtlCol="0" anchor="t"/>
          <a:lstStyle/>
          <a:p>
            <a:pPr marL="342900" indent="-342900" algn="l">
              <a:lnSpc>
                <a:spcPts val="2000"/>
              </a:lnSpc>
              <a:buSzPct val="100000"/>
              <a:buFont typeface="+mj-lt"/>
              <a:buAutoNum type="arabicPeriod"/>
            </a:pPr>
            <a:r>
              <a:rPr lang="en-US" sz="1250" dirty="0">
                <a:solidFill>
                  <a:srgbClr val="000000"/>
                </a:solidFill>
                <a:latin typeface="Noto Serif" pitchFamily="34" charset="0"/>
                <a:ea typeface="Noto Serif" pitchFamily="34" charset="-122"/>
                <a:cs typeface="Noto Serif" pitchFamily="34" charset="-120"/>
              </a:rPr>
              <a:t>Dawki ICP is steadily shifting from bulk mineral exports to a diversified industrial and agri mix.  </a:t>
            </a:r>
            <a:endParaRPr lang="en-US" sz="1250" dirty="0"/>
          </a:p>
        </p:txBody>
      </p:sp>
      <p:sp>
        <p:nvSpPr>
          <p:cNvPr id="17" name="Text 13"/>
          <p:cNvSpPr/>
          <p:nvPr/>
        </p:nvSpPr>
        <p:spPr>
          <a:xfrm>
            <a:off x="567571" y="7211497"/>
            <a:ext cx="13495258" cy="259437"/>
          </a:xfrm>
          <a:prstGeom prst="rect">
            <a:avLst/>
          </a:prstGeom>
          <a:noFill/>
          <a:ln/>
        </p:spPr>
        <p:txBody>
          <a:bodyPr wrap="none" lIns="0" tIns="0" rIns="0" bIns="0" rtlCol="0" anchor="t"/>
          <a:lstStyle/>
          <a:p>
            <a:pPr marL="342900" indent="-342900" algn="l">
              <a:lnSpc>
                <a:spcPts val="2000"/>
              </a:lnSpc>
              <a:buSzPct val="100000"/>
              <a:buFont typeface="+mj-lt"/>
              <a:buAutoNum type="arabicPeriod" startAt="2"/>
            </a:pPr>
            <a:r>
              <a:rPr lang="en-US" sz="1250" dirty="0">
                <a:solidFill>
                  <a:srgbClr val="000000"/>
                </a:solidFill>
                <a:latin typeface="Noto Serif" pitchFamily="34" charset="0"/>
                <a:ea typeface="Noto Serif" pitchFamily="34" charset="-122"/>
                <a:cs typeface="Noto Serif" pitchFamily="34" charset="-120"/>
              </a:rPr>
              <a:t>The emergence of paper, methanol, and agri-products shows a structural rebalancing in trade composition.  </a:t>
            </a:r>
            <a:endParaRPr lang="en-US" sz="1250" dirty="0"/>
          </a:p>
        </p:txBody>
      </p:sp>
      <p:sp>
        <p:nvSpPr>
          <p:cNvPr id="18" name="Text 14"/>
          <p:cNvSpPr/>
          <p:nvPr/>
        </p:nvSpPr>
        <p:spPr>
          <a:xfrm>
            <a:off x="567571" y="7527608"/>
            <a:ext cx="13495258" cy="259437"/>
          </a:xfrm>
          <a:prstGeom prst="rect">
            <a:avLst/>
          </a:prstGeom>
          <a:noFill/>
          <a:ln/>
        </p:spPr>
        <p:txBody>
          <a:bodyPr wrap="none" lIns="0" tIns="0" rIns="0" bIns="0" rtlCol="0" anchor="t"/>
          <a:lstStyle/>
          <a:p>
            <a:pPr marL="342900" indent="-342900" algn="l">
              <a:lnSpc>
                <a:spcPts val="2000"/>
              </a:lnSpc>
              <a:buSzPct val="100000"/>
              <a:buFont typeface="+mj-lt"/>
              <a:buAutoNum type="arabicPeriod" startAt="3"/>
            </a:pPr>
            <a:r>
              <a:rPr lang="en-US" sz="1250" dirty="0">
                <a:solidFill>
                  <a:srgbClr val="000000"/>
                </a:solidFill>
                <a:latin typeface="Noto Serif" pitchFamily="34" charset="0"/>
                <a:ea typeface="Noto Serif" pitchFamily="34" charset="-122"/>
                <a:cs typeface="Noto Serif" pitchFamily="34" charset="-120"/>
              </a:rPr>
              <a:t>Long-term trajectory positions Dawki as a multi-commodity hub under BBIN &amp; Act East frameworks, reducing fragility from single-commodity dependence.</a:t>
            </a:r>
            <a:endParaRPr lang="en-US" sz="12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45544" y="603885"/>
            <a:ext cx="5585460" cy="4272796"/>
          </a:xfrm>
          <a:prstGeom prst="rect">
            <a:avLst/>
          </a:prstGeom>
        </p:spPr>
      </p:pic>
      <p:sp>
        <p:nvSpPr>
          <p:cNvPr id="3" name="Text 0"/>
          <p:cNvSpPr/>
          <p:nvPr/>
        </p:nvSpPr>
        <p:spPr>
          <a:xfrm>
            <a:off x="545544" y="5051941"/>
            <a:ext cx="6022658" cy="249317"/>
          </a:xfrm>
          <a:prstGeom prst="rect">
            <a:avLst/>
          </a:prstGeom>
          <a:noFill/>
          <a:ln/>
        </p:spPr>
        <p:txBody>
          <a:bodyPr wrap="none" lIns="0" tIns="0" rIns="0" bIns="0" rtlCol="0" anchor="t"/>
          <a:lstStyle/>
          <a:p>
            <a:pPr marL="0" indent="0" algn="l">
              <a:lnSpc>
                <a:spcPts val="1950"/>
              </a:lnSpc>
              <a:buNone/>
            </a:pPr>
            <a:r>
              <a:rPr lang="en-US" sz="1200" b="1" dirty="0">
                <a:solidFill>
                  <a:srgbClr val="000000"/>
                </a:solidFill>
                <a:latin typeface="Noto Serif" pitchFamily="34" charset="0"/>
                <a:ea typeface="Noto Serif" pitchFamily="34" charset="-122"/>
                <a:cs typeface="Noto Serif" pitchFamily="34" charset="-120"/>
              </a:rPr>
              <a:t>Performance Overview </a:t>
            </a:r>
            <a:endParaRPr lang="en-US" sz="1200" dirty="0"/>
          </a:p>
        </p:txBody>
      </p:sp>
      <p:sp>
        <p:nvSpPr>
          <p:cNvPr id="4" name="Text 1"/>
          <p:cNvSpPr/>
          <p:nvPr/>
        </p:nvSpPr>
        <p:spPr>
          <a:xfrm>
            <a:off x="545544" y="5441513"/>
            <a:ext cx="6022658" cy="249317"/>
          </a:xfrm>
          <a:prstGeom prst="rect">
            <a:avLst/>
          </a:prstGeom>
          <a:noFill/>
          <a:ln/>
        </p:spPr>
        <p:txBody>
          <a:bodyPr wrap="none" lIns="0" tIns="0" rIns="0" bIns="0" rtlCol="0" anchor="t"/>
          <a:lstStyle/>
          <a:p>
            <a:pPr marL="342900" indent="-342900" algn="l">
              <a:lnSpc>
                <a:spcPts val="1950"/>
              </a:lnSpc>
              <a:buSzPct val="100000"/>
              <a:buFont typeface="+mj-lt"/>
              <a:buAutoNum type="arabicPeriod"/>
            </a:pPr>
            <a:r>
              <a:rPr lang="en-US" sz="1200" dirty="0">
                <a:solidFill>
                  <a:srgbClr val="000000"/>
                </a:solidFill>
                <a:latin typeface="Noto Serif" pitchFamily="34" charset="0"/>
                <a:ea typeface="Noto Serif" pitchFamily="34" charset="-122"/>
                <a:cs typeface="Noto Serif" pitchFamily="34" charset="-120"/>
              </a:rPr>
              <a:t>FY 2023-24: ₹120.7 Cr (strong opening year). </a:t>
            </a:r>
            <a:endParaRPr lang="en-US" sz="1200" dirty="0"/>
          </a:p>
        </p:txBody>
      </p:sp>
      <p:sp>
        <p:nvSpPr>
          <p:cNvPr id="5" name="Text 2"/>
          <p:cNvSpPr/>
          <p:nvPr/>
        </p:nvSpPr>
        <p:spPr>
          <a:xfrm>
            <a:off x="545544" y="5745361"/>
            <a:ext cx="6022658" cy="249317"/>
          </a:xfrm>
          <a:prstGeom prst="rect">
            <a:avLst/>
          </a:prstGeom>
          <a:noFill/>
          <a:ln/>
        </p:spPr>
        <p:txBody>
          <a:bodyPr wrap="none" lIns="0" tIns="0" rIns="0" bIns="0" rtlCol="0" anchor="t"/>
          <a:lstStyle/>
          <a:p>
            <a:pPr marL="342900" indent="-342900" algn="l">
              <a:lnSpc>
                <a:spcPts val="1950"/>
              </a:lnSpc>
              <a:buSzPct val="100000"/>
              <a:buFont typeface="+mj-lt"/>
              <a:buAutoNum type="arabicPeriod" startAt="2"/>
            </a:pPr>
            <a:r>
              <a:rPr lang="en-US" sz="1200" dirty="0">
                <a:solidFill>
                  <a:srgbClr val="000000"/>
                </a:solidFill>
                <a:latin typeface="Noto Serif" pitchFamily="34" charset="0"/>
                <a:ea typeface="Noto Serif" pitchFamily="34" charset="-122"/>
                <a:cs typeface="Noto Serif" pitchFamily="34" charset="-120"/>
              </a:rPr>
              <a:t>FY 2024-25: ₹110.4 Cr (↓ ~9%) → driven by fall in limestone &amp; boulder stone. </a:t>
            </a:r>
            <a:endParaRPr lang="en-US" sz="1200" dirty="0"/>
          </a:p>
        </p:txBody>
      </p:sp>
      <p:sp>
        <p:nvSpPr>
          <p:cNvPr id="6" name="Text 3"/>
          <p:cNvSpPr/>
          <p:nvPr/>
        </p:nvSpPr>
        <p:spPr>
          <a:xfrm>
            <a:off x="545544" y="6049208"/>
            <a:ext cx="6022658" cy="249317"/>
          </a:xfrm>
          <a:prstGeom prst="rect">
            <a:avLst/>
          </a:prstGeom>
          <a:noFill/>
          <a:ln/>
        </p:spPr>
        <p:txBody>
          <a:bodyPr wrap="none" lIns="0" tIns="0" rIns="0" bIns="0" rtlCol="0" anchor="t"/>
          <a:lstStyle/>
          <a:p>
            <a:pPr marL="342900" indent="-342900" algn="l">
              <a:lnSpc>
                <a:spcPts val="1950"/>
              </a:lnSpc>
              <a:buSzPct val="100000"/>
              <a:buFont typeface="+mj-lt"/>
              <a:buAutoNum type="arabicPeriod" startAt="3"/>
            </a:pPr>
            <a:r>
              <a:rPr lang="en-US" sz="1200" dirty="0">
                <a:solidFill>
                  <a:srgbClr val="000000"/>
                </a:solidFill>
                <a:latin typeface="Noto Serif" pitchFamily="34" charset="0"/>
                <a:ea typeface="Noto Serif" pitchFamily="34" charset="-122"/>
                <a:cs typeface="Noto Serif" pitchFamily="34" charset="-120"/>
              </a:rPr>
              <a:t>FY 2025-26 Q1: ₹22.5 Cr in 3 months (if sustained → ~₹90 Cr annualized).  </a:t>
            </a:r>
            <a:endParaRPr lang="en-US" sz="1200" dirty="0"/>
          </a:p>
        </p:txBody>
      </p:sp>
      <p:pic>
        <p:nvPicPr>
          <p:cNvPr id="7" name="Image 1" descr="preencoded.png"/>
          <p:cNvPicPr>
            <a:picLocks noChangeAspect="1"/>
          </p:cNvPicPr>
          <p:nvPr/>
        </p:nvPicPr>
        <p:blipFill>
          <a:blip r:embed="rId4"/>
          <a:stretch>
            <a:fillRect/>
          </a:stretch>
        </p:blipFill>
        <p:spPr>
          <a:xfrm>
            <a:off x="6956107" y="603885"/>
            <a:ext cx="4024908" cy="2787134"/>
          </a:xfrm>
          <a:prstGeom prst="rect">
            <a:avLst/>
          </a:prstGeom>
        </p:spPr>
      </p:pic>
      <p:sp>
        <p:nvSpPr>
          <p:cNvPr id="8" name="Text 4"/>
          <p:cNvSpPr/>
          <p:nvPr/>
        </p:nvSpPr>
        <p:spPr>
          <a:xfrm>
            <a:off x="6956107" y="3566279"/>
            <a:ext cx="7136249" cy="249317"/>
          </a:xfrm>
          <a:prstGeom prst="rect">
            <a:avLst/>
          </a:prstGeom>
          <a:noFill/>
          <a:ln/>
        </p:spPr>
        <p:txBody>
          <a:bodyPr wrap="none" lIns="0" tIns="0" rIns="0" bIns="0" rtlCol="0" anchor="t"/>
          <a:lstStyle/>
          <a:p>
            <a:pPr marL="0" indent="0" algn="l">
              <a:lnSpc>
                <a:spcPts val="1950"/>
              </a:lnSpc>
              <a:buNone/>
            </a:pPr>
            <a:r>
              <a:rPr lang="en-US" sz="1200" b="1" dirty="0">
                <a:solidFill>
                  <a:srgbClr val="000000"/>
                </a:solidFill>
                <a:latin typeface="Noto Serif" pitchFamily="34" charset="0"/>
                <a:ea typeface="Noto Serif" pitchFamily="34" charset="-122"/>
                <a:cs typeface="Noto Serif" pitchFamily="34" charset="-120"/>
              </a:rPr>
              <a:t>Growth/Decline Insights</a:t>
            </a:r>
            <a:r>
              <a:rPr lang="en-US" sz="1200" dirty="0">
                <a:solidFill>
                  <a:srgbClr val="000000"/>
                </a:solidFill>
                <a:latin typeface="Noto Serif" pitchFamily="34" charset="0"/>
                <a:ea typeface="Noto Serif" pitchFamily="34" charset="-122"/>
                <a:cs typeface="Noto Serif" pitchFamily="34" charset="-120"/>
              </a:rPr>
              <a:t>  </a:t>
            </a:r>
            <a:endParaRPr lang="en-US" sz="1200" dirty="0"/>
          </a:p>
        </p:txBody>
      </p:sp>
      <p:sp>
        <p:nvSpPr>
          <p:cNvPr id="9" name="Text 5"/>
          <p:cNvSpPr/>
          <p:nvPr/>
        </p:nvSpPr>
        <p:spPr>
          <a:xfrm>
            <a:off x="6956107" y="3955852"/>
            <a:ext cx="7136249" cy="249317"/>
          </a:xfrm>
          <a:prstGeom prst="rect">
            <a:avLst/>
          </a:prstGeom>
          <a:noFill/>
          <a:ln/>
        </p:spPr>
        <p:txBody>
          <a:bodyPr wrap="none" lIns="0" tIns="0" rIns="0" bIns="0" rtlCol="0" anchor="t"/>
          <a:lstStyle/>
          <a:p>
            <a:pPr marL="342900" indent="-342900" algn="l">
              <a:lnSpc>
                <a:spcPts val="1950"/>
              </a:lnSpc>
              <a:buSzPct val="100000"/>
              <a:buFont typeface="+mj-lt"/>
              <a:buAutoNum type="arabicPeriod"/>
            </a:pPr>
            <a:r>
              <a:rPr lang="en-US" sz="1200" dirty="0">
                <a:solidFill>
                  <a:srgbClr val="000000"/>
                </a:solidFill>
                <a:latin typeface="Noto Serif" pitchFamily="34" charset="0"/>
                <a:ea typeface="Noto Serif" pitchFamily="34" charset="-122"/>
                <a:cs typeface="Noto Serif" pitchFamily="34" charset="-120"/>
              </a:rPr>
              <a:t>Declines: Limestone &amp; Boulder Stone down by ~35–50%. </a:t>
            </a:r>
            <a:endParaRPr lang="en-US" sz="1200" dirty="0"/>
          </a:p>
        </p:txBody>
      </p:sp>
      <p:sp>
        <p:nvSpPr>
          <p:cNvPr id="10" name="Text 6"/>
          <p:cNvSpPr/>
          <p:nvPr/>
        </p:nvSpPr>
        <p:spPr>
          <a:xfrm>
            <a:off x="6956107" y="4259699"/>
            <a:ext cx="7136249" cy="249317"/>
          </a:xfrm>
          <a:prstGeom prst="rect">
            <a:avLst/>
          </a:prstGeom>
          <a:noFill/>
          <a:ln/>
        </p:spPr>
        <p:txBody>
          <a:bodyPr wrap="none" lIns="0" tIns="0" rIns="0" bIns="0" rtlCol="0" anchor="t"/>
          <a:lstStyle/>
          <a:p>
            <a:pPr marL="342900" indent="-342900" algn="l">
              <a:lnSpc>
                <a:spcPts val="1950"/>
              </a:lnSpc>
              <a:buSzPct val="100000"/>
              <a:buFont typeface="+mj-lt"/>
              <a:buAutoNum type="arabicPeriod" startAt="2"/>
            </a:pPr>
            <a:r>
              <a:rPr lang="en-US" sz="1200" dirty="0">
                <a:solidFill>
                  <a:srgbClr val="000000"/>
                </a:solidFill>
                <a:latin typeface="Noto Serif" pitchFamily="34" charset="0"/>
                <a:ea typeface="Noto Serif" pitchFamily="34" charset="-122"/>
                <a:cs typeface="Noto Serif" pitchFamily="34" charset="-120"/>
              </a:rPr>
              <a:t>Growth Engines: Paper ↑ 230%, Methanol ↑ 1500%, Rice &amp; Raisins emerged. </a:t>
            </a:r>
            <a:endParaRPr lang="en-US" sz="1200" dirty="0"/>
          </a:p>
        </p:txBody>
      </p:sp>
      <p:sp>
        <p:nvSpPr>
          <p:cNvPr id="11" name="Text 7"/>
          <p:cNvSpPr/>
          <p:nvPr/>
        </p:nvSpPr>
        <p:spPr>
          <a:xfrm>
            <a:off x="6956107" y="4563547"/>
            <a:ext cx="7136249" cy="249317"/>
          </a:xfrm>
          <a:prstGeom prst="rect">
            <a:avLst/>
          </a:prstGeom>
          <a:noFill/>
          <a:ln/>
        </p:spPr>
        <p:txBody>
          <a:bodyPr wrap="none" lIns="0" tIns="0" rIns="0" bIns="0" rtlCol="0" anchor="t"/>
          <a:lstStyle/>
          <a:p>
            <a:pPr marL="342900" indent="-342900" algn="l">
              <a:lnSpc>
                <a:spcPts val="1950"/>
              </a:lnSpc>
              <a:buSzPct val="100000"/>
              <a:buFont typeface="+mj-lt"/>
              <a:buAutoNum type="arabicPeriod" startAt="3"/>
            </a:pPr>
            <a:r>
              <a:rPr lang="en-US" sz="1200" dirty="0">
                <a:solidFill>
                  <a:srgbClr val="000000"/>
                </a:solidFill>
                <a:latin typeface="Noto Serif" pitchFamily="34" charset="0"/>
                <a:ea typeface="Noto Serif" pitchFamily="34" charset="-122"/>
                <a:cs typeface="Noto Serif" pitchFamily="34" charset="-120"/>
              </a:rPr>
              <a:t>Net Effect: Export value dipped slightly, but commodity base diversified.  </a:t>
            </a:r>
            <a:endParaRPr lang="en-US" sz="1200" dirty="0"/>
          </a:p>
        </p:txBody>
      </p:sp>
      <p:sp>
        <p:nvSpPr>
          <p:cNvPr id="12" name="Text 8"/>
          <p:cNvSpPr/>
          <p:nvPr/>
        </p:nvSpPr>
        <p:spPr>
          <a:xfrm>
            <a:off x="545544" y="6528316"/>
            <a:ext cx="13539311" cy="249317"/>
          </a:xfrm>
          <a:prstGeom prst="rect">
            <a:avLst/>
          </a:prstGeom>
          <a:noFill/>
          <a:ln/>
        </p:spPr>
        <p:txBody>
          <a:bodyPr wrap="none" lIns="0" tIns="0" rIns="0" bIns="0" rtlCol="0" anchor="t"/>
          <a:lstStyle/>
          <a:p>
            <a:pPr marL="0" indent="0" algn="l">
              <a:lnSpc>
                <a:spcPts val="1950"/>
              </a:lnSpc>
              <a:buNone/>
            </a:pPr>
            <a:r>
              <a:rPr lang="en-US" sz="1200" b="1" dirty="0">
                <a:solidFill>
                  <a:srgbClr val="000000"/>
                </a:solidFill>
                <a:latin typeface="Noto Serif" pitchFamily="34" charset="0"/>
                <a:ea typeface="Noto Serif" pitchFamily="34" charset="-122"/>
                <a:cs typeface="Noto Serif" pitchFamily="34" charset="-120"/>
              </a:rPr>
              <a:t>Strategic Takeaway</a:t>
            </a:r>
            <a:endParaRPr lang="en-US" sz="1200" dirty="0"/>
          </a:p>
        </p:txBody>
      </p:sp>
      <p:sp>
        <p:nvSpPr>
          <p:cNvPr id="13" name="Text 9"/>
          <p:cNvSpPr/>
          <p:nvPr/>
        </p:nvSpPr>
        <p:spPr>
          <a:xfrm>
            <a:off x="545544" y="6952893"/>
            <a:ext cx="13539311" cy="249317"/>
          </a:xfrm>
          <a:prstGeom prst="rect">
            <a:avLst/>
          </a:prstGeom>
          <a:noFill/>
          <a:ln/>
        </p:spPr>
        <p:txBody>
          <a:bodyPr wrap="none" lIns="0" tIns="0" rIns="0" bIns="0" rtlCol="0" anchor="t"/>
          <a:lstStyle/>
          <a:p>
            <a:pPr marL="342900" indent="-342900" algn="l">
              <a:lnSpc>
                <a:spcPts val="1950"/>
              </a:lnSpc>
              <a:buSzPct val="100000"/>
              <a:buChar char="•"/>
            </a:pPr>
            <a:r>
              <a:rPr lang="en-US" sz="1200" dirty="0">
                <a:solidFill>
                  <a:srgbClr val="000000"/>
                </a:solidFill>
                <a:latin typeface="Noto Serif" pitchFamily="34" charset="0"/>
                <a:ea typeface="Noto Serif" pitchFamily="34" charset="-122"/>
                <a:cs typeface="Noto Serif" pitchFamily="34" charset="-120"/>
              </a:rPr>
              <a:t>Trend shows ICP transitioning from mineral-dependent to multi-commodity hub, improving long-term resilience. </a:t>
            </a:r>
            <a:endParaRPr lang="en-US" sz="1200" dirty="0"/>
          </a:p>
        </p:txBody>
      </p:sp>
      <p:sp>
        <p:nvSpPr>
          <p:cNvPr id="14" name="Text 10"/>
          <p:cNvSpPr/>
          <p:nvPr/>
        </p:nvSpPr>
        <p:spPr>
          <a:xfrm>
            <a:off x="545544" y="7256740"/>
            <a:ext cx="13539311" cy="249317"/>
          </a:xfrm>
          <a:prstGeom prst="rect">
            <a:avLst/>
          </a:prstGeom>
          <a:noFill/>
          <a:ln/>
        </p:spPr>
        <p:txBody>
          <a:bodyPr wrap="none" lIns="0" tIns="0" rIns="0" bIns="0" rtlCol="0" anchor="t"/>
          <a:lstStyle/>
          <a:p>
            <a:pPr marL="342900" indent="-342900" algn="l">
              <a:lnSpc>
                <a:spcPts val="1950"/>
              </a:lnSpc>
              <a:buSzPct val="100000"/>
              <a:buChar char="•"/>
            </a:pPr>
            <a:r>
              <a:rPr lang="en-US" sz="1200" dirty="0">
                <a:solidFill>
                  <a:srgbClr val="000000"/>
                </a:solidFill>
                <a:latin typeface="Noto Serif" pitchFamily="34" charset="0"/>
                <a:ea typeface="Noto Serif" pitchFamily="34" charset="-122"/>
                <a:cs typeface="Noto Serif" pitchFamily="34" charset="-120"/>
              </a:rPr>
              <a:t>Even with value fluctuations, new growth engines (industrial &amp; agri goods) are balancing declines in minerals.  </a:t>
            </a:r>
            <a:endParaRPr lang="en-US" sz="1200" dirty="0"/>
          </a:p>
        </p:txBody>
      </p:sp>
      <p:sp>
        <p:nvSpPr>
          <p:cNvPr id="15" name="Text 11"/>
          <p:cNvSpPr/>
          <p:nvPr/>
        </p:nvSpPr>
        <p:spPr>
          <a:xfrm>
            <a:off x="545544" y="7560588"/>
            <a:ext cx="13539311" cy="249317"/>
          </a:xfrm>
          <a:prstGeom prst="rect">
            <a:avLst/>
          </a:prstGeom>
          <a:noFill/>
          <a:ln/>
        </p:spPr>
        <p:txBody>
          <a:bodyPr wrap="none" lIns="0" tIns="0" rIns="0" bIns="0" rtlCol="0" anchor="t"/>
          <a:lstStyle/>
          <a:p>
            <a:pPr marL="342900" indent="-342900" algn="l">
              <a:lnSpc>
                <a:spcPts val="1950"/>
              </a:lnSpc>
              <a:buSzPct val="100000"/>
              <a:buChar char="•"/>
            </a:pPr>
            <a:r>
              <a:rPr lang="en-US" sz="1200" dirty="0">
                <a:solidFill>
                  <a:srgbClr val="000000"/>
                </a:solidFill>
                <a:latin typeface="Noto Serif" pitchFamily="34" charset="0"/>
                <a:ea typeface="Noto Serif" pitchFamily="34" charset="-122"/>
                <a:cs typeface="Noto Serif" pitchFamily="34" charset="-120"/>
              </a:rPr>
              <a:t>Long-term trajectory points to a more sustainable, multi-commodity export hub rather than a fragile, single-sector corridor.</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739735" y="1218486"/>
            <a:ext cx="2641997" cy="330160"/>
          </a:xfrm>
          <a:prstGeom prst="rect">
            <a:avLst/>
          </a:prstGeom>
          <a:noFill/>
          <a:ln/>
        </p:spPr>
        <p:txBody>
          <a:bodyPr wrap="none" lIns="0" tIns="0" rIns="0" bIns="0" rtlCol="0" anchor="t"/>
          <a:lstStyle/>
          <a:p>
            <a:pPr marL="0" indent="0" algn="l">
              <a:lnSpc>
                <a:spcPts val="2600"/>
              </a:lnSpc>
              <a:buNone/>
            </a:pPr>
            <a:r>
              <a:rPr lang="en-US" sz="2050" b="1" dirty="0">
                <a:solidFill>
                  <a:srgbClr val="3A3A3A"/>
                </a:solidFill>
                <a:latin typeface="Noto Serif Medium" pitchFamily="34" charset="0"/>
                <a:ea typeface="Noto Serif Medium" pitchFamily="34" charset="-122"/>
                <a:cs typeface="Noto Serif Medium" pitchFamily="34" charset="-120"/>
              </a:rPr>
              <a:t>Heat Map:</a:t>
            </a:r>
            <a:endParaRPr lang="en-US" sz="2050" dirty="0"/>
          </a:p>
        </p:txBody>
      </p:sp>
      <p:pic>
        <p:nvPicPr>
          <p:cNvPr id="3" name="Image 0" descr="preencoded.png"/>
          <p:cNvPicPr>
            <a:picLocks noChangeAspect="1"/>
          </p:cNvPicPr>
          <p:nvPr/>
        </p:nvPicPr>
        <p:blipFill>
          <a:blip r:embed="rId3"/>
          <a:stretch>
            <a:fillRect/>
          </a:stretch>
        </p:blipFill>
        <p:spPr>
          <a:xfrm>
            <a:off x="739735" y="1786414"/>
            <a:ext cx="7820978" cy="4622125"/>
          </a:xfrm>
          <a:prstGeom prst="rect">
            <a:avLst/>
          </a:prstGeom>
        </p:spPr>
      </p:pic>
      <p:sp>
        <p:nvSpPr>
          <p:cNvPr id="4" name="Text 1"/>
          <p:cNvSpPr/>
          <p:nvPr/>
        </p:nvSpPr>
        <p:spPr>
          <a:xfrm>
            <a:off x="9083873" y="952738"/>
            <a:ext cx="4814292" cy="338138"/>
          </a:xfrm>
          <a:prstGeom prst="rect">
            <a:avLst/>
          </a:prstGeom>
          <a:noFill/>
          <a:ln/>
        </p:spPr>
        <p:txBody>
          <a:bodyPr wrap="none" lIns="0" tIns="0" rIns="0" bIns="0" rtlCol="0" anchor="t"/>
          <a:lstStyle/>
          <a:p>
            <a:pPr marL="0" indent="0" algn="l">
              <a:lnSpc>
                <a:spcPts val="2650"/>
              </a:lnSpc>
              <a:buNone/>
            </a:pPr>
            <a:r>
              <a:rPr lang="en-US" sz="1650" b="1" dirty="0">
                <a:solidFill>
                  <a:srgbClr val="000000"/>
                </a:solidFill>
                <a:latin typeface="Noto Serif" pitchFamily="34" charset="0"/>
                <a:ea typeface="Noto Serif" pitchFamily="34" charset="-122"/>
                <a:cs typeface="Noto Serif" pitchFamily="34" charset="-120"/>
              </a:rPr>
              <a:t>Opportunities  </a:t>
            </a:r>
            <a:endParaRPr lang="en-US" sz="1650" dirty="0"/>
          </a:p>
        </p:txBody>
      </p:sp>
      <p:sp>
        <p:nvSpPr>
          <p:cNvPr id="5" name="Text 2"/>
          <p:cNvSpPr/>
          <p:nvPr/>
        </p:nvSpPr>
        <p:spPr>
          <a:xfrm>
            <a:off x="9083873" y="1481018"/>
            <a:ext cx="4814292" cy="676275"/>
          </a:xfrm>
          <a:prstGeom prst="rect">
            <a:avLst/>
          </a:prstGeom>
          <a:noFill/>
          <a:ln/>
        </p:spPr>
        <p:txBody>
          <a:bodyPr wrap="square" lIns="0" tIns="0" rIns="0" bIns="0" rtlCol="0" anchor="t"/>
          <a:lstStyle/>
          <a:p>
            <a:pPr marL="342900" indent="-342900" algn="l">
              <a:lnSpc>
                <a:spcPts val="2650"/>
              </a:lnSpc>
              <a:buSzPct val="100000"/>
              <a:buChar char="•"/>
            </a:pPr>
            <a:r>
              <a:rPr lang="en-US" sz="1650" dirty="0">
                <a:solidFill>
                  <a:srgbClr val="000000"/>
                </a:solidFill>
                <a:latin typeface="Noto Serif" pitchFamily="34" charset="0"/>
                <a:ea typeface="Noto Serif" pitchFamily="34" charset="-122"/>
                <a:cs typeface="Noto Serif" pitchFamily="34" charset="-120"/>
              </a:rPr>
              <a:t>Pushing industrial exports (chemicals, processed goods) to stabilize revenue.  </a:t>
            </a:r>
            <a:endParaRPr lang="en-US" sz="1650" dirty="0"/>
          </a:p>
        </p:txBody>
      </p:sp>
      <p:sp>
        <p:nvSpPr>
          <p:cNvPr id="6" name="Text 3"/>
          <p:cNvSpPr/>
          <p:nvPr/>
        </p:nvSpPr>
        <p:spPr>
          <a:xfrm>
            <a:off x="9083873" y="2231231"/>
            <a:ext cx="4814292" cy="676275"/>
          </a:xfrm>
          <a:prstGeom prst="rect">
            <a:avLst/>
          </a:prstGeom>
          <a:noFill/>
          <a:ln/>
        </p:spPr>
        <p:txBody>
          <a:bodyPr wrap="square" lIns="0" tIns="0" rIns="0" bIns="0" rtlCol="0" anchor="t"/>
          <a:lstStyle/>
          <a:p>
            <a:pPr marL="342900" indent="-342900" algn="l">
              <a:lnSpc>
                <a:spcPts val="2650"/>
              </a:lnSpc>
              <a:buSzPct val="100000"/>
              <a:buChar char="•"/>
            </a:pPr>
            <a:r>
              <a:rPr lang="en-US" sz="1650" dirty="0">
                <a:solidFill>
                  <a:srgbClr val="000000"/>
                </a:solidFill>
                <a:latin typeface="Noto Serif" pitchFamily="34" charset="0"/>
                <a:ea typeface="Noto Serif" pitchFamily="34" charset="-122"/>
                <a:cs typeface="Noto Serif" pitchFamily="34" charset="-120"/>
              </a:rPr>
              <a:t>Scale agri-trade (rice, spices, raisins, niche crops) leveraging cross-border demand.  </a:t>
            </a:r>
            <a:endParaRPr lang="en-US" sz="1650" dirty="0"/>
          </a:p>
        </p:txBody>
      </p:sp>
      <p:sp>
        <p:nvSpPr>
          <p:cNvPr id="7" name="Text 4"/>
          <p:cNvSpPr/>
          <p:nvPr/>
        </p:nvSpPr>
        <p:spPr>
          <a:xfrm>
            <a:off x="9083873" y="2981444"/>
            <a:ext cx="4814292" cy="676275"/>
          </a:xfrm>
          <a:prstGeom prst="rect">
            <a:avLst/>
          </a:prstGeom>
          <a:noFill/>
          <a:ln/>
        </p:spPr>
        <p:txBody>
          <a:bodyPr wrap="square" lIns="0" tIns="0" rIns="0" bIns="0" rtlCol="0" anchor="t"/>
          <a:lstStyle/>
          <a:p>
            <a:pPr marL="342900" indent="-342900" algn="l">
              <a:lnSpc>
                <a:spcPts val="2650"/>
              </a:lnSpc>
              <a:buSzPct val="100000"/>
              <a:buChar char="•"/>
            </a:pPr>
            <a:r>
              <a:rPr lang="en-US" sz="1650" dirty="0">
                <a:solidFill>
                  <a:srgbClr val="000000"/>
                </a:solidFill>
                <a:latin typeface="Noto Serif" pitchFamily="34" charset="0"/>
                <a:ea typeface="Noto Serif" pitchFamily="34" charset="-122"/>
                <a:cs typeface="Noto Serif" pitchFamily="34" charset="-120"/>
              </a:rPr>
              <a:t>Position ICP as a multi-commodity trade hub.</a:t>
            </a:r>
            <a:endParaRPr lang="en-US" sz="1650" dirty="0"/>
          </a:p>
        </p:txBody>
      </p:sp>
      <p:sp>
        <p:nvSpPr>
          <p:cNvPr id="8" name="Text 5"/>
          <p:cNvSpPr/>
          <p:nvPr/>
        </p:nvSpPr>
        <p:spPr>
          <a:xfrm>
            <a:off x="9083873" y="3847862"/>
            <a:ext cx="4814292" cy="338138"/>
          </a:xfrm>
          <a:prstGeom prst="rect">
            <a:avLst/>
          </a:prstGeom>
          <a:noFill/>
          <a:ln/>
        </p:spPr>
        <p:txBody>
          <a:bodyPr wrap="none" lIns="0" tIns="0" rIns="0" bIns="0" rtlCol="0" anchor="t"/>
          <a:lstStyle/>
          <a:p>
            <a:pPr marL="0" indent="0" algn="l">
              <a:lnSpc>
                <a:spcPts val="2650"/>
              </a:lnSpc>
              <a:buNone/>
            </a:pPr>
            <a:r>
              <a:rPr lang="en-US" sz="1650" b="1" dirty="0">
                <a:solidFill>
                  <a:srgbClr val="000000"/>
                </a:solidFill>
                <a:latin typeface="Noto Serif" pitchFamily="34" charset="0"/>
                <a:ea typeface="Noto Serif" pitchFamily="34" charset="-122"/>
                <a:cs typeface="Noto Serif" pitchFamily="34" charset="-120"/>
              </a:rPr>
              <a:t>Strategic Potential   </a:t>
            </a:r>
            <a:endParaRPr lang="en-US" sz="1650" dirty="0"/>
          </a:p>
        </p:txBody>
      </p:sp>
      <p:sp>
        <p:nvSpPr>
          <p:cNvPr id="9" name="Text 6"/>
          <p:cNvSpPr/>
          <p:nvPr/>
        </p:nvSpPr>
        <p:spPr>
          <a:xfrm>
            <a:off x="9083873" y="4376142"/>
            <a:ext cx="4814292" cy="1352550"/>
          </a:xfrm>
          <a:prstGeom prst="rect">
            <a:avLst/>
          </a:prstGeom>
          <a:noFill/>
          <a:ln/>
        </p:spPr>
        <p:txBody>
          <a:bodyPr wrap="square" lIns="0" tIns="0" rIns="0" bIns="0" rtlCol="0" anchor="t"/>
          <a:lstStyle/>
          <a:p>
            <a:pPr marL="342900" indent="-342900" algn="l">
              <a:lnSpc>
                <a:spcPts val="2650"/>
              </a:lnSpc>
              <a:buSzPct val="100000"/>
              <a:buChar char="•"/>
            </a:pPr>
            <a:r>
              <a:rPr lang="en-US" sz="1650" dirty="0">
                <a:solidFill>
                  <a:srgbClr val="000000"/>
                </a:solidFill>
                <a:latin typeface="Noto Serif" pitchFamily="34" charset="0"/>
                <a:ea typeface="Noto Serif" pitchFamily="34" charset="-122"/>
                <a:cs typeface="Noto Serif" pitchFamily="34" charset="-120"/>
              </a:rPr>
              <a:t>ICP can serve as a regional trade accelerator for Northeast India, linking minerals, agri, and industrial goods into Bangladesh and beyond. </a:t>
            </a:r>
            <a:endParaRPr lang="en-US" sz="1650" dirty="0"/>
          </a:p>
        </p:txBody>
      </p:sp>
      <p:sp>
        <p:nvSpPr>
          <p:cNvPr id="10" name="Text 7"/>
          <p:cNvSpPr/>
          <p:nvPr/>
        </p:nvSpPr>
        <p:spPr>
          <a:xfrm>
            <a:off x="9083873" y="5802630"/>
            <a:ext cx="4814292" cy="1014413"/>
          </a:xfrm>
          <a:prstGeom prst="rect">
            <a:avLst/>
          </a:prstGeom>
          <a:noFill/>
          <a:ln/>
        </p:spPr>
        <p:txBody>
          <a:bodyPr wrap="square" lIns="0" tIns="0" rIns="0" bIns="0" rtlCol="0" anchor="t"/>
          <a:lstStyle/>
          <a:p>
            <a:pPr marL="342900" indent="-342900" algn="l">
              <a:lnSpc>
                <a:spcPts val="2650"/>
              </a:lnSpc>
              <a:buSzPct val="100000"/>
              <a:buChar char="•"/>
            </a:pPr>
            <a:r>
              <a:rPr lang="en-US" sz="1650" dirty="0">
                <a:solidFill>
                  <a:srgbClr val="000000"/>
                </a:solidFill>
                <a:latin typeface="Noto Serif" pitchFamily="34" charset="0"/>
                <a:ea typeface="Noto Serif" pitchFamily="34" charset="-122"/>
                <a:cs typeface="Noto Serif" pitchFamily="34" charset="-120"/>
              </a:rPr>
              <a:t> Long-term: Transitioning from a single-commodity corridor → diversified supply-chain hub under BBIN &amp; Act East Policy.</a:t>
            </a:r>
            <a:endParaRPr lang="en-US" sz="1650" dirty="0"/>
          </a:p>
        </p:txBody>
      </p:sp>
      <p:sp>
        <p:nvSpPr>
          <p:cNvPr id="11" name="Text 8"/>
          <p:cNvSpPr/>
          <p:nvPr/>
        </p:nvSpPr>
        <p:spPr>
          <a:xfrm>
            <a:off x="739735" y="7128748"/>
            <a:ext cx="13150929" cy="338138"/>
          </a:xfrm>
          <a:prstGeom prst="rect">
            <a:avLst/>
          </a:prstGeom>
          <a:noFill/>
          <a:ln/>
        </p:spPr>
        <p:txBody>
          <a:bodyPr wrap="none" lIns="0" tIns="0" rIns="0" bIns="0" rtlCol="0" anchor="t"/>
          <a:lstStyle/>
          <a:p>
            <a:pPr marL="0" indent="0" algn="l">
              <a:lnSpc>
                <a:spcPts val="2650"/>
              </a:lnSpc>
              <a:buNone/>
            </a:pPr>
            <a:endParaRPr lang="en-US" sz="16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615434" y="550664"/>
            <a:ext cx="5125522" cy="549593"/>
          </a:xfrm>
          <a:prstGeom prst="rect">
            <a:avLst/>
          </a:prstGeom>
          <a:noFill/>
          <a:ln/>
        </p:spPr>
        <p:txBody>
          <a:bodyPr wrap="none" lIns="0" tIns="0" rIns="0" bIns="0" rtlCol="0" anchor="t"/>
          <a:lstStyle/>
          <a:p>
            <a:pPr marL="0" indent="0" algn="l">
              <a:lnSpc>
                <a:spcPts val="4300"/>
              </a:lnSpc>
              <a:buNone/>
            </a:pPr>
            <a:r>
              <a:rPr lang="en-US" sz="3450" dirty="0">
                <a:solidFill>
                  <a:srgbClr val="3A3A3A"/>
                </a:solidFill>
                <a:latin typeface="Noto Serif Medium" pitchFamily="34" charset="0"/>
                <a:ea typeface="Noto Serif Medium" pitchFamily="34" charset="-122"/>
                <a:cs typeface="Noto Serif Medium" pitchFamily="34" charset="-120"/>
              </a:rPr>
              <a:t>Import Value Analytics: </a:t>
            </a:r>
            <a:endParaRPr lang="en-US" sz="3450" dirty="0"/>
          </a:p>
        </p:txBody>
      </p:sp>
      <p:sp>
        <p:nvSpPr>
          <p:cNvPr id="3" name="Shape 1"/>
          <p:cNvSpPr/>
          <p:nvPr/>
        </p:nvSpPr>
        <p:spPr>
          <a:xfrm>
            <a:off x="615434" y="1451967"/>
            <a:ext cx="13399532" cy="6226969"/>
          </a:xfrm>
          <a:prstGeom prst="roundRect">
            <a:avLst>
              <a:gd name="adj" fmla="val 1186"/>
            </a:avLst>
          </a:prstGeom>
          <a:noFill/>
          <a:ln w="7620">
            <a:solidFill>
              <a:srgbClr val="000000">
                <a:alpha val="8000"/>
              </a:srgbClr>
            </a:solidFill>
            <a:prstDash val="solid"/>
          </a:ln>
        </p:spPr>
      </p:sp>
      <p:sp>
        <p:nvSpPr>
          <p:cNvPr id="4" name="Shape 2"/>
          <p:cNvSpPr/>
          <p:nvPr/>
        </p:nvSpPr>
        <p:spPr>
          <a:xfrm>
            <a:off x="623054" y="1459587"/>
            <a:ext cx="13384292" cy="2072521"/>
          </a:xfrm>
          <a:prstGeom prst="rect">
            <a:avLst/>
          </a:prstGeom>
          <a:solidFill>
            <a:srgbClr val="FFFFFF">
              <a:alpha val="4000"/>
            </a:srgbClr>
          </a:solidFill>
          <a:ln/>
        </p:spPr>
      </p:sp>
      <p:sp>
        <p:nvSpPr>
          <p:cNvPr id="5" name="Text 3"/>
          <p:cNvSpPr/>
          <p:nvPr/>
        </p:nvSpPr>
        <p:spPr>
          <a:xfrm>
            <a:off x="799028" y="1572697"/>
            <a:ext cx="7031236" cy="562689"/>
          </a:xfrm>
          <a:prstGeom prst="rect">
            <a:avLst/>
          </a:prstGeom>
          <a:noFill/>
          <a:ln/>
        </p:spPr>
        <p:txBody>
          <a:bodyPr wrap="square" lIns="0" tIns="0" rIns="0" bIns="0" rtlCol="0" anchor="t"/>
          <a:lstStyle/>
          <a:p>
            <a:pPr marL="0" indent="0" algn="l">
              <a:lnSpc>
                <a:spcPts val="2200"/>
              </a:lnSpc>
              <a:buNone/>
            </a:pPr>
            <a:r>
              <a:rPr lang="en-US" sz="1350" b="1" dirty="0">
                <a:solidFill>
                  <a:srgbClr val="000000"/>
                </a:solidFill>
                <a:latin typeface="Noto Serif" pitchFamily="34" charset="0"/>
                <a:ea typeface="Noto Serif" pitchFamily="34" charset="-122"/>
                <a:cs typeface="Noto Serif" pitchFamily="34" charset="-120"/>
              </a:rPr>
              <a:t>Commodity-wise Import Value Comparison (₹ Cr)</a:t>
            </a:r>
            <a:r>
              <a:rPr lang="en-US" sz="1350" dirty="0">
                <a:solidFill>
                  <a:srgbClr val="000000"/>
                </a:solidFill>
                <a:latin typeface="Noto Serif" pitchFamily="34" charset="0"/>
                <a:ea typeface="Noto Serif" pitchFamily="34" charset="-122"/>
                <a:cs typeface="Noto Serif" pitchFamily="34" charset="-120"/>
              </a:rPr>
              <a:t>  : This bar chart compares the major import commodities across FY 2023-24, FY 2024-25, and Q1 2025-26.  </a:t>
            </a:r>
            <a:endParaRPr lang="en-US" sz="1350" dirty="0"/>
          </a:p>
        </p:txBody>
      </p:sp>
      <p:sp>
        <p:nvSpPr>
          <p:cNvPr id="6" name="Text 4"/>
          <p:cNvSpPr/>
          <p:nvPr/>
        </p:nvSpPr>
        <p:spPr>
          <a:xfrm>
            <a:off x="799028" y="2240875"/>
            <a:ext cx="7031236" cy="281345"/>
          </a:xfrm>
          <a:prstGeom prst="rect">
            <a:avLst/>
          </a:prstGeom>
          <a:noFill/>
          <a:ln/>
        </p:spPr>
        <p:txBody>
          <a:bodyPr wrap="none" lIns="0" tIns="0" rIns="0" bIns="0" rtlCol="0" anchor="t"/>
          <a:lstStyle/>
          <a:p>
            <a:pPr marL="342900" indent="-342900" algn="l">
              <a:lnSpc>
                <a:spcPts val="2200"/>
              </a:lnSpc>
              <a:buSzPct val="100000"/>
              <a:buFont typeface="+mj-lt"/>
              <a:buAutoNum type="arabicPeriod"/>
            </a:pPr>
            <a:r>
              <a:rPr lang="en-US" sz="1350" dirty="0">
                <a:solidFill>
                  <a:srgbClr val="000000"/>
                </a:solidFill>
                <a:latin typeface="Noto Serif" pitchFamily="34" charset="0"/>
                <a:ea typeface="Noto Serif" pitchFamily="34" charset="-122"/>
                <a:cs typeface="Noto Serif" pitchFamily="34" charset="-120"/>
              </a:rPr>
              <a:t>Plastic goods dominate imports consistently (highest share across all years).  </a:t>
            </a:r>
            <a:endParaRPr lang="en-US" sz="1350" dirty="0"/>
          </a:p>
        </p:txBody>
      </p:sp>
      <p:sp>
        <p:nvSpPr>
          <p:cNvPr id="7" name="Text 5"/>
          <p:cNvSpPr/>
          <p:nvPr/>
        </p:nvSpPr>
        <p:spPr>
          <a:xfrm>
            <a:off x="799028" y="2574965"/>
            <a:ext cx="7031236" cy="281345"/>
          </a:xfrm>
          <a:prstGeom prst="rect">
            <a:avLst/>
          </a:prstGeom>
          <a:noFill/>
          <a:ln/>
        </p:spPr>
        <p:txBody>
          <a:bodyPr wrap="none" lIns="0" tIns="0" rIns="0" bIns="0" rtlCol="0" anchor="t"/>
          <a:lstStyle/>
          <a:p>
            <a:pPr marL="342900" indent="-342900" algn="l">
              <a:lnSpc>
                <a:spcPts val="2200"/>
              </a:lnSpc>
              <a:buSzPct val="100000"/>
              <a:buFont typeface="+mj-lt"/>
              <a:buAutoNum type="arabicPeriod" startAt="2"/>
            </a:pPr>
            <a:r>
              <a:rPr lang="en-US" sz="1350" dirty="0">
                <a:solidFill>
                  <a:srgbClr val="000000"/>
                </a:solidFill>
                <a:latin typeface="Noto Serif" pitchFamily="34" charset="0"/>
                <a:ea typeface="Noto Serif" pitchFamily="34" charset="-122"/>
                <a:cs typeface="Noto Serif" pitchFamily="34" charset="-120"/>
              </a:rPr>
              <a:t>Float Glass remains the second major import category.  </a:t>
            </a:r>
            <a:endParaRPr lang="en-US" sz="1350" dirty="0"/>
          </a:p>
        </p:txBody>
      </p:sp>
      <p:sp>
        <p:nvSpPr>
          <p:cNvPr id="8" name="Text 6"/>
          <p:cNvSpPr/>
          <p:nvPr/>
        </p:nvSpPr>
        <p:spPr>
          <a:xfrm>
            <a:off x="799028" y="2909054"/>
            <a:ext cx="7031236" cy="562689"/>
          </a:xfrm>
          <a:prstGeom prst="rect">
            <a:avLst/>
          </a:prstGeom>
          <a:noFill/>
          <a:ln/>
        </p:spPr>
        <p:txBody>
          <a:bodyPr wrap="square" lIns="0" tIns="0" rIns="0" bIns="0" rtlCol="0" anchor="t"/>
          <a:lstStyle/>
          <a:p>
            <a:pPr marL="342900" indent="-342900" algn="l">
              <a:lnSpc>
                <a:spcPts val="2200"/>
              </a:lnSpc>
              <a:buSzPct val="100000"/>
              <a:buFont typeface="+mj-lt"/>
              <a:buAutoNum type="arabicPeriod" startAt="3"/>
            </a:pPr>
            <a:r>
              <a:rPr lang="en-US" sz="1350" dirty="0">
                <a:solidFill>
                  <a:srgbClr val="000000"/>
                </a:solidFill>
                <a:latin typeface="Noto Serif" pitchFamily="34" charset="0"/>
                <a:ea typeface="Noto Serif" pitchFamily="34" charset="-122"/>
                <a:cs typeface="Noto Serif" pitchFamily="34" charset="-120"/>
              </a:rPr>
              <a:t>Minor items like PVC, Rice Cookers, Melamine, and Tissue Paper appear intermittently, showing lower but steady demand.</a:t>
            </a:r>
            <a:endParaRPr lang="en-US" sz="1350" dirty="0"/>
          </a:p>
        </p:txBody>
      </p:sp>
      <p:sp>
        <p:nvSpPr>
          <p:cNvPr id="9" name="Text 7"/>
          <p:cNvSpPr/>
          <p:nvPr/>
        </p:nvSpPr>
        <p:spPr>
          <a:xfrm>
            <a:off x="8189595" y="1572697"/>
            <a:ext cx="5641896" cy="562689"/>
          </a:xfrm>
          <a:prstGeom prst="rect">
            <a:avLst/>
          </a:prstGeom>
          <a:noFill/>
          <a:ln/>
        </p:spPr>
        <p:txBody>
          <a:bodyPr wrap="square" lIns="0" tIns="0" rIns="0" bIns="0" rtlCol="0" anchor="t"/>
          <a:lstStyle/>
          <a:p>
            <a:pPr marL="0" indent="0" algn="l">
              <a:lnSpc>
                <a:spcPts val="2200"/>
              </a:lnSpc>
              <a:buNone/>
            </a:pPr>
            <a:r>
              <a:rPr lang="en-US" sz="1350" b="1" dirty="0">
                <a:solidFill>
                  <a:srgbClr val="000000"/>
                </a:solidFill>
                <a:latin typeface="Noto Serif" pitchFamily="34" charset="0"/>
                <a:ea typeface="Noto Serif" pitchFamily="34" charset="-122"/>
                <a:cs typeface="Noto Serif" pitchFamily="34" charset="-120"/>
              </a:rPr>
              <a:t>Total Import Value Trend (₹ Cr)</a:t>
            </a:r>
            <a:r>
              <a:rPr lang="en-US" sz="1350" dirty="0">
                <a:solidFill>
                  <a:srgbClr val="000000"/>
                </a:solidFill>
                <a:latin typeface="Noto Serif" pitchFamily="34" charset="0"/>
                <a:ea typeface="Noto Serif" pitchFamily="34" charset="-122"/>
                <a:cs typeface="Noto Serif" pitchFamily="34" charset="-120"/>
              </a:rPr>
              <a:t>  : This line chart shows how total import value has evolved:  </a:t>
            </a:r>
            <a:endParaRPr lang="en-US" sz="1350" dirty="0"/>
          </a:p>
        </p:txBody>
      </p:sp>
      <p:sp>
        <p:nvSpPr>
          <p:cNvPr id="10" name="Text 8"/>
          <p:cNvSpPr/>
          <p:nvPr/>
        </p:nvSpPr>
        <p:spPr>
          <a:xfrm>
            <a:off x="8189595" y="2240875"/>
            <a:ext cx="5641896" cy="281345"/>
          </a:xfrm>
          <a:prstGeom prst="rect">
            <a:avLst/>
          </a:prstGeom>
          <a:noFill/>
          <a:ln/>
        </p:spPr>
        <p:txBody>
          <a:bodyPr wrap="none" lIns="0" tIns="0" rIns="0" bIns="0" rtlCol="0" anchor="t"/>
          <a:lstStyle/>
          <a:p>
            <a:pPr marL="342900" indent="-342900" algn="l">
              <a:lnSpc>
                <a:spcPts val="2200"/>
              </a:lnSpc>
              <a:buSzPct val="100000"/>
              <a:buChar char="•"/>
            </a:pPr>
            <a:r>
              <a:rPr lang="en-US" sz="1350" dirty="0">
                <a:solidFill>
                  <a:srgbClr val="000000"/>
                </a:solidFill>
                <a:latin typeface="Noto Serif" pitchFamily="34" charset="0"/>
                <a:ea typeface="Noto Serif" pitchFamily="34" charset="-122"/>
                <a:cs typeface="Noto Serif" pitchFamily="34" charset="-120"/>
              </a:rPr>
              <a:t>FY 2023-24: ₹8.69 Cr  </a:t>
            </a:r>
            <a:endParaRPr lang="en-US" sz="1350" dirty="0"/>
          </a:p>
        </p:txBody>
      </p:sp>
      <p:sp>
        <p:nvSpPr>
          <p:cNvPr id="11" name="Text 9"/>
          <p:cNvSpPr/>
          <p:nvPr/>
        </p:nvSpPr>
        <p:spPr>
          <a:xfrm>
            <a:off x="8189595" y="2574965"/>
            <a:ext cx="5641896" cy="281345"/>
          </a:xfrm>
          <a:prstGeom prst="rect">
            <a:avLst/>
          </a:prstGeom>
          <a:noFill/>
          <a:ln/>
        </p:spPr>
        <p:txBody>
          <a:bodyPr wrap="none" lIns="0" tIns="0" rIns="0" bIns="0" rtlCol="0" anchor="t"/>
          <a:lstStyle/>
          <a:p>
            <a:pPr marL="342900" indent="-342900" algn="l">
              <a:lnSpc>
                <a:spcPts val="2200"/>
              </a:lnSpc>
              <a:buSzPct val="100000"/>
              <a:buChar char="•"/>
            </a:pPr>
            <a:r>
              <a:rPr lang="en-US" sz="1350" dirty="0">
                <a:solidFill>
                  <a:srgbClr val="000000"/>
                </a:solidFill>
                <a:latin typeface="Noto Serif" pitchFamily="34" charset="0"/>
                <a:ea typeface="Noto Serif" pitchFamily="34" charset="-122"/>
                <a:cs typeface="Noto Serif" pitchFamily="34" charset="-120"/>
              </a:rPr>
              <a:t>FY 2024-25: ₹7.13 Cr (↓ 18% decline)  </a:t>
            </a:r>
            <a:endParaRPr lang="en-US" sz="1350" dirty="0"/>
          </a:p>
        </p:txBody>
      </p:sp>
      <p:sp>
        <p:nvSpPr>
          <p:cNvPr id="12" name="Text 10"/>
          <p:cNvSpPr/>
          <p:nvPr/>
        </p:nvSpPr>
        <p:spPr>
          <a:xfrm>
            <a:off x="8189595" y="2909054"/>
            <a:ext cx="5641896" cy="562689"/>
          </a:xfrm>
          <a:prstGeom prst="rect">
            <a:avLst/>
          </a:prstGeom>
          <a:noFill/>
          <a:ln/>
        </p:spPr>
        <p:txBody>
          <a:bodyPr wrap="square" lIns="0" tIns="0" rIns="0" bIns="0" rtlCol="0" anchor="t"/>
          <a:lstStyle/>
          <a:p>
            <a:pPr marL="342900" indent="-342900" algn="l">
              <a:lnSpc>
                <a:spcPts val="2200"/>
              </a:lnSpc>
              <a:buSzPct val="100000"/>
              <a:buChar char="•"/>
            </a:pPr>
            <a:r>
              <a:rPr lang="en-US" sz="1350" dirty="0">
                <a:solidFill>
                  <a:srgbClr val="000000"/>
                </a:solidFill>
                <a:latin typeface="Noto Serif" pitchFamily="34" charset="0"/>
                <a:ea typeface="Noto Serif" pitchFamily="34" charset="-122"/>
                <a:cs typeface="Noto Serif" pitchFamily="34" charset="-120"/>
              </a:rPr>
              <a:t>Q1 2025-26: ₹0.67 Cr (further downtrend, ~₹0.22 Cr/month average) </a:t>
            </a:r>
            <a:endParaRPr lang="en-US" sz="1350" dirty="0"/>
          </a:p>
        </p:txBody>
      </p:sp>
      <p:sp>
        <p:nvSpPr>
          <p:cNvPr id="13" name="Shape 11"/>
          <p:cNvSpPr/>
          <p:nvPr/>
        </p:nvSpPr>
        <p:spPr>
          <a:xfrm>
            <a:off x="623054" y="3532108"/>
            <a:ext cx="13384292" cy="4139208"/>
          </a:xfrm>
          <a:prstGeom prst="rect">
            <a:avLst/>
          </a:prstGeom>
          <a:solidFill>
            <a:srgbClr val="000000">
              <a:alpha val="4000"/>
            </a:srgbClr>
          </a:solidFill>
          <a:ln/>
        </p:spPr>
      </p:sp>
      <p:pic>
        <p:nvPicPr>
          <p:cNvPr id="14" name="Image 0" descr="preencoded.png"/>
          <p:cNvPicPr>
            <a:picLocks noChangeAspect="1"/>
          </p:cNvPicPr>
          <p:nvPr/>
        </p:nvPicPr>
        <p:blipFill>
          <a:blip r:embed="rId3"/>
          <a:stretch>
            <a:fillRect/>
          </a:stretch>
        </p:blipFill>
        <p:spPr>
          <a:xfrm>
            <a:off x="799028" y="3645218"/>
            <a:ext cx="4881920" cy="2440900"/>
          </a:xfrm>
          <a:prstGeom prst="rect">
            <a:avLst/>
          </a:prstGeom>
        </p:spPr>
      </p:pic>
      <p:sp>
        <p:nvSpPr>
          <p:cNvPr id="15" name="Text 12"/>
          <p:cNvSpPr/>
          <p:nvPr/>
        </p:nvSpPr>
        <p:spPr>
          <a:xfrm>
            <a:off x="799028" y="6191607"/>
            <a:ext cx="7031236" cy="281345"/>
          </a:xfrm>
          <a:prstGeom prst="rect">
            <a:avLst/>
          </a:prstGeom>
          <a:noFill/>
          <a:ln/>
        </p:spPr>
        <p:txBody>
          <a:bodyPr wrap="none" lIns="0" tIns="0" rIns="0" bIns="0" rtlCol="0" anchor="t"/>
          <a:lstStyle/>
          <a:p>
            <a:pPr marL="0" indent="0" algn="l">
              <a:lnSpc>
                <a:spcPts val="2200"/>
              </a:lnSpc>
              <a:buNone/>
            </a:pPr>
            <a:endParaRPr lang="en-US" sz="1350" dirty="0"/>
          </a:p>
        </p:txBody>
      </p:sp>
      <p:pic>
        <p:nvPicPr>
          <p:cNvPr id="16" name="Image 1" descr="preencoded.png"/>
          <p:cNvPicPr>
            <a:picLocks noChangeAspect="1"/>
          </p:cNvPicPr>
          <p:nvPr/>
        </p:nvPicPr>
        <p:blipFill>
          <a:blip r:embed="rId4"/>
          <a:stretch>
            <a:fillRect/>
          </a:stretch>
        </p:blipFill>
        <p:spPr>
          <a:xfrm>
            <a:off x="8189595" y="3645218"/>
            <a:ext cx="5641896" cy="3526155"/>
          </a:xfrm>
          <a:prstGeom prst="rect">
            <a:avLst/>
          </a:prstGeom>
        </p:spPr>
      </p:pic>
      <p:sp>
        <p:nvSpPr>
          <p:cNvPr id="17" name="Text 13"/>
          <p:cNvSpPr/>
          <p:nvPr/>
        </p:nvSpPr>
        <p:spPr>
          <a:xfrm>
            <a:off x="8189595" y="7276862"/>
            <a:ext cx="5641896" cy="281345"/>
          </a:xfrm>
          <a:prstGeom prst="rect">
            <a:avLst/>
          </a:prstGeom>
          <a:noFill/>
          <a:ln/>
        </p:spPr>
        <p:txBody>
          <a:bodyPr wrap="none" lIns="0" tIns="0" rIns="0" bIns="0" rtlCol="0" anchor="t"/>
          <a:lstStyle/>
          <a:p>
            <a:pPr marL="0" indent="0" algn="l">
              <a:lnSpc>
                <a:spcPts val="2200"/>
              </a:lnSpc>
              <a:buNone/>
            </a:pPr>
            <a:endParaRPr lang="en-US" sz="13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81620" y="456962"/>
            <a:ext cx="7974211" cy="519232"/>
          </a:xfrm>
          <a:prstGeom prst="rect">
            <a:avLst/>
          </a:prstGeom>
          <a:noFill/>
          <a:ln/>
        </p:spPr>
        <p:txBody>
          <a:bodyPr wrap="none" lIns="0" tIns="0" rIns="0" bIns="0" rtlCol="0" anchor="t"/>
          <a:lstStyle/>
          <a:p>
            <a:pPr marL="0" indent="0" algn="l">
              <a:lnSpc>
                <a:spcPts val="4050"/>
              </a:lnSpc>
              <a:buNone/>
            </a:pPr>
            <a:r>
              <a:rPr lang="en-US" sz="3250" dirty="0">
                <a:solidFill>
                  <a:srgbClr val="3A3A3A"/>
                </a:solidFill>
                <a:latin typeface="Noto Serif Medium" pitchFamily="34" charset="0"/>
                <a:ea typeface="Noto Serif Medium" pitchFamily="34" charset="-122"/>
                <a:cs typeface="Noto Serif Medium" pitchFamily="34" charset="-120"/>
              </a:rPr>
              <a:t>Passenger &amp; Truck Movement Analytics</a:t>
            </a:r>
            <a:endParaRPr lang="en-US" sz="3250" dirty="0"/>
          </a:p>
        </p:txBody>
      </p:sp>
      <p:sp>
        <p:nvSpPr>
          <p:cNvPr id="3" name="Shape 1"/>
          <p:cNvSpPr/>
          <p:nvPr/>
        </p:nvSpPr>
        <p:spPr>
          <a:xfrm>
            <a:off x="581620" y="1308497"/>
            <a:ext cx="13467159" cy="5491043"/>
          </a:xfrm>
          <a:prstGeom prst="roundRect">
            <a:avLst>
              <a:gd name="adj" fmla="val 1271"/>
            </a:avLst>
          </a:prstGeom>
          <a:noFill/>
          <a:ln w="7620">
            <a:solidFill>
              <a:srgbClr val="000000">
                <a:alpha val="8000"/>
              </a:srgbClr>
            </a:solidFill>
            <a:prstDash val="solid"/>
          </a:ln>
        </p:spPr>
      </p:sp>
      <p:sp>
        <p:nvSpPr>
          <p:cNvPr id="4" name="Shape 2"/>
          <p:cNvSpPr/>
          <p:nvPr/>
        </p:nvSpPr>
        <p:spPr>
          <a:xfrm>
            <a:off x="589240" y="1316117"/>
            <a:ext cx="13451919" cy="4414004"/>
          </a:xfrm>
          <a:prstGeom prst="rect">
            <a:avLst/>
          </a:prstGeom>
          <a:solidFill>
            <a:srgbClr val="FFFFFF">
              <a:alpha val="4000"/>
            </a:srgbClr>
          </a:solidFill>
          <a:ln/>
        </p:spPr>
      </p:sp>
      <p:pic>
        <p:nvPicPr>
          <p:cNvPr id="5" name="Image 0" descr="preencoded.png"/>
          <p:cNvPicPr>
            <a:picLocks noChangeAspect="1"/>
          </p:cNvPicPr>
          <p:nvPr/>
        </p:nvPicPr>
        <p:blipFill>
          <a:blip r:embed="rId3"/>
          <a:stretch>
            <a:fillRect/>
          </a:stretch>
        </p:blipFill>
        <p:spPr>
          <a:xfrm>
            <a:off x="755333" y="1423392"/>
            <a:ext cx="6389965" cy="3833932"/>
          </a:xfrm>
          <a:prstGeom prst="rect">
            <a:avLst/>
          </a:prstGeom>
        </p:spPr>
      </p:pic>
      <p:sp>
        <p:nvSpPr>
          <p:cNvPr id="6" name="Text 3"/>
          <p:cNvSpPr/>
          <p:nvPr/>
        </p:nvSpPr>
        <p:spPr>
          <a:xfrm>
            <a:off x="755333" y="5356979"/>
            <a:ext cx="6389965" cy="265867"/>
          </a:xfrm>
          <a:prstGeom prst="rect">
            <a:avLst/>
          </a:prstGeom>
          <a:noFill/>
          <a:ln/>
        </p:spPr>
        <p:txBody>
          <a:bodyPr wrap="none" lIns="0" tIns="0" rIns="0" bIns="0" rtlCol="0" anchor="t"/>
          <a:lstStyle/>
          <a:p>
            <a:pPr marL="0" indent="0" algn="l">
              <a:lnSpc>
                <a:spcPts val="2050"/>
              </a:lnSpc>
              <a:buNone/>
            </a:pPr>
            <a:r>
              <a:rPr lang="en-US" sz="1300" b="1" dirty="0">
                <a:solidFill>
                  <a:srgbClr val="000000"/>
                </a:solidFill>
                <a:latin typeface="Noto Serif" pitchFamily="34" charset="0"/>
                <a:ea typeface="Noto Serif" pitchFamily="34" charset="-122"/>
                <a:cs typeface="Noto Serif" pitchFamily="34" charset="-120"/>
              </a:rPr>
              <a:t>Passenger Migration</a:t>
            </a:r>
            <a:endParaRPr lang="en-US" sz="1300" dirty="0"/>
          </a:p>
        </p:txBody>
      </p:sp>
      <p:pic>
        <p:nvPicPr>
          <p:cNvPr id="7" name="Image 1" descr="preencoded.png"/>
          <p:cNvPicPr>
            <a:picLocks noChangeAspect="1"/>
          </p:cNvPicPr>
          <p:nvPr/>
        </p:nvPicPr>
        <p:blipFill>
          <a:blip r:embed="rId4"/>
          <a:stretch>
            <a:fillRect/>
          </a:stretch>
        </p:blipFill>
        <p:spPr>
          <a:xfrm>
            <a:off x="7485102" y="1423392"/>
            <a:ext cx="6389965" cy="3833932"/>
          </a:xfrm>
          <a:prstGeom prst="rect">
            <a:avLst/>
          </a:prstGeom>
        </p:spPr>
      </p:pic>
      <p:sp>
        <p:nvSpPr>
          <p:cNvPr id="8" name="Text 4"/>
          <p:cNvSpPr/>
          <p:nvPr/>
        </p:nvSpPr>
        <p:spPr>
          <a:xfrm>
            <a:off x="7485102" y="5356979"/>
            <a:ext cx="6389965" cy="265867"/>
          </a:xfrm>
          <a:prstGeom prst="rect">
            <a:avLst/>
          </a:prstGeom>
          <a:noFill/>
          <a:ln/>
        </p:spPr>
        <p:txBody>
          <a:bodyPr wrap="none" lIns="0" tIns="0" rIns="0" bIns="0" rtlCol="0" anchor="t"/>
          <a:lstStyle/>
          <a:p>
            <a:pPr marL="0" indent="0" algn="l">
              <a:lnSpc>
                <a:spcPts val="2050"/>
              </a:lnSpc>
              <a:buNone/>
            </a:pPr>
            <a:r>
              <a:rPr lang="en-US" sz="1300" b="1" dirty="0">
                <a:solidFill>
                  <a:srgbClr val="000000"/>
                </a:solidFill>
                <a:latin typeface="Noto Serif" pitchFamily="34" charset="0"/>
                <a:ea typeface="Noto Serif" pitchFamily="34" charset="-122"/>
                <a:cs typeface="Noto Serif" pitchFamily="34" charset="-120"/>
              </a:rPr>
              <a:t>Truck Movement</a:t>
            </a:r>
            <a:endParaRPr lang="en-US" sz="1300" dirty="0"/>
          </a:p>
        </p:txBody>
      </p:sp>
      <p:sp>
        <p:nvSpPr>
          <p:cNvPr id="9" name="Shape 5"/>
          <p:cNvSpPr/>
          <p:nvPr/>
        </p:nvSpPr>
        <p:spPr>
          <a:xfrm>
            <a:off x="589240" y="5730121"/>
            <a:ext cx="13451919" cy="1061799"/>
          </a:xfrm>
          <a:prstGeom prst="rect">
            <a:avLst/>
          </a:prstGeom>
          <a:solidFill>
            <a:srgbClr val="000000">
              <a:alpha val="4000"/>
            </a:srgbClr>
          </a:solidFill>
          <a:ln/>
        </p:spPr>
      </p:sp>
      <p:sp>
        <p:nvSpPr>
          <p:cNvPr id="10" name="Text 6"/>
          <p:cNvSpPr/>
          <p:nvPr/>
        </p:nvSpPr>
        <p:spPr>
          <a:xfrm>
            <a:off x="755333" y="5837396"/>
            <a:ext cx="6389965" cy="265867"/>
          </a:xfrm>
          <a:prstGeom prst="rect">
            <a:avLst/>
          </a:prstGeom>
          <a:noFill/>
          <a:ln/>
        </p:spPr>
        <p:txBody>
          <a:bodyPr wrap="none" lIns="0" tIns="0" rIns="0" bIns="0" rtlCol="0" anchor="t"/>
          <a:lstStyle/>
          <a:p>
            <a:pPr marL="342900" indent="-342900" algn="l">
              <a:lnSpc>
                <a:spcPts val="2050"/>
              </a:lnSpc>
              <a:buSzPct val="100000"/>
              <a:buFont typeface="+mj-lt"/>
              <a:buAutoNum type="arabicPeriod"/>
            </a:pPr>
            <a:r>
              <a:rPr lang="en-US" sz="1300" dirty="0">
                <a:solidFill>
                  <a:srgbClr val="000000"/>
                </a:solidFill>
                <a:latin typeface="Noto Serif" pitchFamily="34" charset="0"/>
                <a:ea typeface="Noto Serif" pitchFamily="34" charset="-122"/>
                <a:cs typeface="Noto Serif" pitchFamily="34" charset="-120"/>
              </a:rPr>
              <a:t>FY 2023-24 → 45,726 arrivals / 42,999 departures   </a:t>
            </a:r>
            <a:endParaRPr lang="en-US" sz="1300" dirty="0"/>
          </a:p>
        </p:txBody>
      </p:sp>
      <p:sp>
        <p:nvSpPr>
          <p:cNvPr id="11" name="Text 7"/>
          <p:cNvSpPr/>
          <p:nvPr/>
        </p:nvSpPr>
        <p:spPr>
          <a:xfrm>
            <a:off x="755333" y="6153031"/>
            <a:ext cx="6389965" cy="265867"/>
          </a:xfrm>
          <a:prstGeom prst="rect">
            <a:avLst/>
          </a:prstGeom>
          <a:noFill/>
          <a:ln/>
        </p:spPr>
        <p:txBody>
          <a:bodyPr wrap="none" lIns="0" tIns="0" rIns="0" bIns="0" rtlCol="0" anchor="t"/>
          <a:lstStyle/>
          <a:p>
            <a:pPr marL="342900" indent="-342900" algn="l">
              <a:lnSpc>
                <a:spcPts val="2050"/>
              </a:lnSpc>
              <a:buSzPct val="100000"/>
              <a:buFont typeface="+mj-lt"/>
              <a:buAutoNum type="arabicPeriod" startAt="2"/>
            </a:pPr>
            <a:r>
              <a:rPr lang="en-US" sz="1300" dirty="0">
                <a:solidFill>
                  <a:srgbClr val="000000"/>
                </a:solidFill>
                <a:latin typeface="Noto Serif" pitchFamily="34" charset="0"/>
                <a:ea typeface="Noto Serif" pitchFamily="34" charset="-122"/>
                <a:cs typeface="Noto Serif" pitchFamily="34" charset="-120"/>
              </a:rPr>
              <a:t>FY 2024-25 → 30,959 arrivals / 31,112 departures </a:t>
            </a:r>
            <a:endParaRPr lang="en-US" sz="1300" dirty="0"/>
          </a:p>
        </p:txBody>
      </p:sp>
      <p:sp>
        <p:nvSpPr>
          <p:cNvPr id="12" name="Text 8"/>
          <p:cNvSpPr/>
          <p:nvPr/>
        </p:nvSpPr>
        <p:spPr>
          <a:xfrm>
            <a:off x="755333" y="6468666"/>
            <a:ext cx="6389965" cy="265867"/>
          </a:xfrm>
          <a:prstGeom prst="rect">
            <a:avLst/>
          </a:prstGeom>
          <a:noFill/>
          <a:ln/>
        </p:spPr>
        <p:txBody>
          <a:bodyPr wrap="none" lIns="0" tIns="0" rIns="0" bIns="0" rtlCol="0" anchor="t"/>
          <a:lstStyle/>
          <a:p>
            <a:pPr marL="342900" indent="-342900" algn="l">
              <a:lnSpc>
                <a:spcPts val="2050"/>
              </a:lnSpc>
              <a:buSzPct val="100000"/>
              <a:buFont typeface="+mj-lt"/>
              <a:buAutoNum type="arabicPeriod" startAt="3"/>
            </a:pPr>
            <a:r>
              <a:rPr lang="en-US" sz="1300" dirty="0">
                <a:solidFill>
                  <a:srgbClr val="000000"/>
                </a:solidFill>
                <a:latin typeface="Noto Serif" pitchFamily="34" charset="0"/>
                <a:ea typeface="Noto Serif" pitchFamily="34" charset="-122"/>
                <a:cs typeface="Noto Serif" pitchFamily="34" charset="-120"/>
              </a:rPr>
              <a:t>FY 2025-26 Q1 → 1,281 arrivals / 1,919 departures</a:t>
            </a:r>
            <a:endParaRPr lang="en-US" sz="1300" dirty="0"/>
          </a:p>
        </p:txBody>
      </p:sp>
      <p:sp>
        <p:nvSpPr>
          <p:cNvPr id="13" name="Text 9"/>
          <p:cNvSpPr/>
          <p:nvPr/>
        </p:nvSpPr>
        <p:spPr>
          <a:xfrm>
            <a:off x="7485102" y="5837396"/>
            <a:ext cx="6389965" cy="265867"/>
          </a:xfrm>
          <a:prstGeom prst="rect">
            <a:avLst/>
          </a:prstGeom>
          <a:noFill/>
          <a:ln/>
        </p:spPr>
        <p:txBody>
          <a:bodyPr wrap="none" lIns="0" tIns="0" rIns="0" bIns="0" rtlCol="0" anchor="t"/>
          <a:lstStyle/>
          <a:p>
            <a:pPr marL="342900" indent="-342900" algn="l">
              <a:lnSpc>
                <a:spcPts val="2050"/>
              </a:lnSpc>
              <a:buSzPct val="100000"/>
              <a:buFont typeface="+mj-lt"/>
              <a:buAutoNum type="arabicPeriod"/>
            </a:pPr>
            <a:r>
              <a:rPr lang="en-US" sz="1300" dirty="0">
                <a:solidFill>
                  <a:srgbClr val="000000"/>
                </a:solidFill>
                <a:latin typeface="Noto Serif" pitchFamily="34" charset="0"/>
                <a:ea typeface="Noto Serif" pitchFamily="34" charset="-122"/>
                <a:cs typeface="Noto Serif" pitchFamily="34" charset="-120"/>
              </a:rPr>
              <a:t>FY 2023-24 → 1.59 lakh export trucks.</a:t>
            </a:r>
            <a:endParaRPr lang="en-US" sz="1300" dirty="0"/>
          </a:p>
        </p:txBody>
      </p:sp>
      <p:sp>
        <p:nvSpPr>
          <p:cNvPr id="14" name="Text 10"/>
          <p:cNvSpPr/>
          <p:nvPr/>
        </p:nvSpPr>
        <p:spPr>
          <a:xfrm>
            <a:off x="7485102" y="6153031"/>
            <a:ext cx="6389965" cy="265867"/>
          </a:xfrm>
          <a:prstGeom prst="rect">
            <a:avLst/>
          </a:prstGeom>
          <a:noFill/>
          <a:ln/>
        </p:spPr>
        <p:txBody>
          <a:bodyPr wrap="none" lIns="0" tIns="0" rIns="0" bIns="0" rtlCol="0" anchor="t"/>
          <a:lstStyle/>
          <a:p>
            <a:pPr marL="342900" indent="-342900" algn="l">
              <a:lnSpc>
                <a:spcPts val="2050"/>
              </a:lnSpc>
              <a:buSzPct val="100000"/>
              <a:buFont typeface="+mj-lt"/>
              <a:buAutoNum type="arabicPeriod" startAt="2"/>
            </a:pPr>
            <a:r>
              <a:rPr lang="en-US" sz="1300" dirty="0">
                <a:solidFill>
                  <a:srgbClr val="000000"/>
                </a:solidFill>
                <a:latin typeface="Noto Serif" pitchFamily="34" charset="0"/>
                <a:ea typeface="Noto Serif" pitchFamily="34" charset="-122"/>
                <a:cs typeface="Noto Serif" pitchFamily="34" charset="-120"/>
              </a:rPr>
              <a:t>FY 2024-25 → 95,398 export trucks (↓40%).  </a:t>
            </a:r>
            <a:endParaRPr lang="en-US" sz="1300" dirty="0"/>
          </a:p>
        </p:txBody>
      </p:sp>
      <p:sp>
        <p:nvSpPr>
          <p:cNvPr id="15" name="Text 11"/>
          <p:cNvSpPr/>
          <p:nvPr/>
        </p:nvSpPr>
        <p:spPr>
          <a:xfrm>
            <a:off x="7485102" y="6468666"/>
            <a:ext cx="6389965" cy="265867"/>
          </a:xfrm>
          <a:prstGeom prst="rect">
            <a:avLst/>
          </a:prstGeom>
          <a:noFill/>
          <a:ln/>
        </p:spPr>
        <p:txBody>
          <a:bodyPr wrap="none" lIns="0" tIns="0" rIns="0" bIns="0" rtlCol="0" anchor="t"/>
          <a:lstStyle/>
          <a:p>
            <a:pPr marL="342900" indent="-342900" algn="l">
              <a:lnSpc>
                <a:spcPts val="2050"/>
              </a:lnSpc>
              <a:buSzPct val="100000"/>
              <a:buFont typeface="+mj-lt"/>
              <a:buAutoNum type="arabicPeriod" startAt="3"/>
            </a:pPr>
            <a:r>
              <a:rPr lang="en-US" sz="1300" dirty="0">
                <a:solidFill>
                  <a:srgbClr val="000000"/>
                </a:solidFill>
                <a:latin typeface="Noto Serif" pitchFamily="34" charset="0"/>
                <a:ea typeface="Noto Serif" pitchFamily="34" charset="-122"/>
                <a:cs typeface="Noto Serif" pitchFamily="34" charset="-120"/>
              </a:rPr>
              <a:t>FY 2025-26 Q1 → just 15,592 export trucks, sharp contraction.</a:t>
            </a:r>
            <a:endParaRPr lang="en-US" sz="1300" dirty="0"/>
          </a:p>
        </p:txBody>
      </p:sp>
      <p:sp>
        <p:nvSpPr>
          <p:cNvPr id="16" name="Text 12"/>
          <p:cNvSpPr/>
          <p:nvPr/>
        </p:nvSpPr>
        <p:spPr>
          <a:xfrm>
            <a:off x="581620" y="6986468"/>
            <a:ext cx="13467159" cy="265867"/>
          </a:xfrm>
          <a:prstGeom prst="rect">
            <a:avLst/>
          </a:prstGeom>
          <a:noFill/>
          <a:ln/>
        </p:spPr>
        <p:txBody>
          <a:bodyPr wrap="none" lIns="0" tIns="0" rIns="0" bIns="0" rtlCol="0" anchor="t"/>
          <a:lstStyle/>
          <a:p>
            <a:pPr marL="0" indent="0" algn="l">
              <a:lnSpc>
                <a:spcPts val="2050"/>
              </a:lnSpc>
              <a:buNone/>
            </a:pPr>
            <a:r>
              <a:rPr lang="en-US" sz="1300" b="1" dirty="0">
                <a:solidFill>
                  <a:srgbClr val="000000"/>
                </a:solidFill>
                <a:latin typeface="Noto Serif" pitchFamily="34" charset="0"/>
                <a:ea typeface="Noto Serif" pitchFamily="34" charset="-122"/>
                <a:cs typeface="Noto Serif" pitchFamily="34" charset="-120"/>
              </a:rPr>
              <a:t>Strategic Insight  </a:t>
            </a:r>
            <a:endParaRPr lang="en-US" sz="1300" dirty="0"/>
          </a:p>
        </p:txBody>
      </p:sp>
      <p:sp>
        <p:nvSpPr>
          <p:cNvPr id="17" name="Text 13"/>
          <p:cNvSpPr/>
          <p:nvPr/>
        </p:nvSpPr>
        <p:spPr>
          <a:xfrm>
            <a:off x="581620" y="7439263"/>
            <a:ext cx="13467159" cy="265867"/>
          </a:xfrm>
          <a:prstGeom prst="rect">
            <a:avLst/>
          </a:prstGeom>
          <a:noFill/>
          <a:ln/>
        </p:spPr>
        <p:txBody>
          <a:bodyPr wrap="none" lIns="0" tIns="0" rIns="0" bIns="0" rtlCol="0" anchor="t"/>
          <a:lstStyle/>
          <a:p>
            <a:pPr marL="342900" indent="-342900" algn="l">
              <a:lnSpc>
                <a:spcPts val="2050"/>
              </a:lnSpc>
              <a:buSzPct val="100000"/>
              <a:buChar char="•"/>
            </a:pPr>
            <a:r>
              <a:rPr lang="en-US" sz="1300" dirty="0">
                <a:solidFill>
                  <a:srgbClr val="000000"/>
                </a:solidFill>
                <a:latin typeface="Noto Serif" pitchFamily="34" charset="0"/>
                <a:ea typeface="Noto Serif" pitchFamily="34" charset="-122"/>
                <a:cs typeface="Noto Serif" pitchFamily="34" charset="-120"/>
              </a:rPr>
              <a:t>Dawki ICP’s throughput is in crisis → lower cargo &amp; people flows directly erode revenue.  </a:t>
            </a:r>
            <a:endParaRPr lang="en-US" sz="1300" dirty="0"/>
          </a:p>
        </p:txBody>
      </p:sp>
      <p:sp>
        <p:nvSpPr>
          <p:cNvPr id="18" name="Text 14"/>
          <p:cNvSpPr/>
          <p:nvPr/>
        </p:nvSpPr>
        <p:spPr>
          <a:xfrm>
            <a:off x="581620" y="7763232"/>
            <a:ext cx="13467159" cy="265867"/>
          </a:xfrm>
          <a:prstGeom prst="rect">
            <a:avLst/>
          </a:prstGeom>
          <a:noFill/>
          <a:ln/>
        </p:spPr>
        <p:txBody>
          <a:bodyPr wrap="none" lIns="0" tIns="0" rIns="0" bIns="0" rtlCol="0" anchor="t"/>
          <a:lstStyle/>
          <a:p>
            <a:pPr marL="342900" indent="-342900" algn="l">
              <a:lnSpc>
                <a:spcPts val="2050"/>
              </a:lnSpc>
              <a:buSzPct val="100000"/>
              <a:buChar char="•"/>
            </a:pPr>
            <a:r>
              <a:rPr lang="en-US" sz="1300" dirty="0">
                <a:solidFill>
                  <a:srgbClr val="000000"/>
                </a:solidFill>
                <a:latin typeface="Noto Serif" pitchFamily="34" charset="0"/>
                <a:ea typeface="Noto Serif" pitchFamily="34" charset="-122"/>
                <a:cs typeface="Noto Serif" pitchFamily="34" charset="-120"/>
              </a:rPr>
              <a:t>This undermines ICP’s ability to be self-sustaining, especially with fixed operating costs.  </a:t>
            </a:r>
            <a:endParaRPr lang="en-US" sz="1300" dirty="0"/>
          </a:p>
        </p:txBody>
      </p:sp>
      <p:sp>
        <p:nvSpPr>
          <p:cNvPr id="19" name="Text 15"/>
          <p:cNvSpPr/>
          <p:nvPr/>
        </p:nvSpPr>
        <p:spPr>
          <a:xfrm>
            <a:off x="581620" y="8087201"/>
            <a:ext cx="13467159" cy="265867"/>
          </a:xfrm>
          <a:prstGeom prst="rect">
            <a:avLst/>
          </a:prstGeom>
          <a:noFill/>
          <a:ln/>
        </p:spPr>
        <p:txBody>
          <a:bodyPr wrap="none" lIns="0" tIns="0" rIns="0" bIns="0" rtlCol="0" anchor="t"/>
          <a:lstStyle/>
          <a:p>
            <a:pPr marL="342900" indent="-342900" algn="l">
              <a:lnSpc>
                <a:spcPts val="2050"/>
              </a:lnSpc>
              <a:buSzPct val="100000"/>
              <a:buChar char="•"/>
            </a:pPr>
            <a:r>
              <a:rPr lang="en-US" sz="1300" dirty="0">
                <a:solidFill>
                  <a:srgbClr val="000000"/>
                </a:solidFill>
                <a:latin typeface="Noto Serif" pitchFamily="34" charset="0"/>
                <a:ea typeface="Noto Serif" pitchFamily="34" charset="-122"/>
                <a:cs typeface="Noto Serif" pitchFamily="34" charset="-120"/>
              </a:rPr>
              <a:t>Structural risks: Dependence on minerals, limited diversification of traffic.</a:t>
            </a:r>
            <a:endParaRPr lang="en-US" sz="13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165016" y="39054"/>
            <a:ext cx="4017050" cy="354330"/>
          </a:xfrm>
          <a:prstGeom prst="rect">
            <a:avLst/>
          </a:prstGeom>
          <a:noFill/>
          <a:ln/>
        </p:spPr>
        <p:txBody>
          <a:bodyPr wrap="none" lIns="0" tIns="0" rIns="0" bIns="0" rtlCol="0" anchor="t"/>
          <a:lstStyle/>
          <a:p>
            <a:pPr marL="0" indent="0" algn="l">
              <a:lnSpc>
                <a:spcPts val="2750"/>
              </a:lnSpc>
              <a:buNone/>
            </a:pPr>
            <a:r>
              <a:rPr lang="en-US" sz="2200" b="1" dirty="0">
                <a:solidFill>
                  <a:srgbClr val="3A3A3A"/>
                </a:solidFill>
                <a:latin typeface="Noto Serif Medium" pitchFamily="34" charset="0"/>
                <a:ea typeface="Noto Serif Medium" pitchFamily="34" charset="-122"/>
                <a:cs typeface="Noto Serif Medium" pitchFamily="34" charset="-120"/>
              </a:rPr>
              <a:t>Dawki ICP Revenue Analytics</a:t>
            </a:r>
            <a:endParaRPr lang="en-US" sz="2200" b="1" dirty="0"/>
          </a:p>
        </p:txBody>
      </p:sp>
      <p:pic>
        <p:nvPicPr>
          <p:cNvPr id="3" name="Image 0" descr="preencoded.png"/>
          <p:cNvPicPr>
            <a:picLocks noChangeAspect="1"/>
          </p:cNvPicPr>
          <p:nvPr/>
        </p:nvPicPr>
        <p:blipFill>
          <a:blip r:embed="rId3"/>
          <a:stretch>
            <a:fillRect/>
          </a:stretch>
        </p:blipFill>
        <p:spPr>
          <a:xfrm>
            <a:off x="242289" y="419875"/>
            <a:ext cx="13836729" cy="3785077"/>
          </a:xfrm>
          <a:prstGeom prst="rect">
            <a:avLst/>
          </a:prstGeom>
        </p:spPr>
      </p:pic>
      <p:pic>
        <p:nvPicPr>
          <p:cNvPr id="4" name="Image 1" descr="preencoded.png"/>
          <p:cNvPicPr>
            <a:picLocks noChangeAspect="1"/>
          </p:cNvPicPr>
          <p:nvPr/>
        </p:nvPicPr>
        <p:blipFill>
          <a:blip r:embed="rId4"/>
          <a:stretch>
            <a:fillRect/>
          </a:stretch>
        </p:blipFill>
        <p:spPr>
          <a:xfrm>
            <a:off x="242289" y="3658367"/>
            <a:ext cx="8332470" cy="4482542"/>
          </a:xfrm>
          <a:prstGeom prst="rect">
            <a:avLst/>
          </a:prstGeom>
        </p:spPr>
      </p:pic>
      <p:sp>
        <p:nvSpPr>
          <p:cNvPr id="5" name="Text 1"/>
          <p:cNvSpPr/>
          <p:nvPr/>
        </p:nvSpPr>
        <p:spPr>
          <a:xfrm>
            <a:off x="396835" y="11356896"/>
            <a:ext cx="8332470" cy="181451"/>
          </a:xfrm>
          <a:prstGeom prst="rect">
            <a:avLst/>
          </a:prstGeom>
          <a:noFill/>
          <a:ln/>
        </p:spPr>
        <p:txBody>
          <a:bodyPr wrap="none" lIns="0" tIns="0" rIns="0" bIns="0" rtlCol="0" anchor="t"/>
          <a:lstStyle/>
          <a:p>
            <a:pPr marL="0" indent="0" algn="l">
              <a:lnSpc>
                <a:spcPts val="1400"/>
              </a:lnSpc>
              <a:buNone/>
            </a:pPr>
            <a:endParaRPr lang="en-US" sz="850" dirty="0"/>
          </a:p>
        </p:txBody>
      </p:sp>
      <p:sp>
        <p:nvSpPr>
          <p:cNvPr id="6" name="Text 2"/>
          <p:cNvSpPr/>
          <p:nvPr/>
        </p:nvSpPr>
        <p:spPr>
          <a:xfrm>
            <a:off x="9110219" y="4595217"/>
            <a:ext cx="5227439" cy="181451"/>
          </a:xfrm>
          <a:prstGeom prst="rect">
            <a:avLst/>
          </a:prstGeom>
          <a:noFill/>
          <a:ln/>
        </p:spPr>
        <p:txBody>
          <a:bodyPr wrap="none" lIns="0" tIns="0" rIns="0" bIns="0" rtlCol="0" anchor="t"/>
          <a:lstStyle/>
          <a:p>
            <a:pPr marL="0" indent="0" algn="l">
              <a:lnSpc>
                <a:spcPts val="1400"/>
              </a:lnSpc>
              <a:buNone/>
            </a:pPr>
            <a:r>
              <a:rPr lang="en-US" sz="1200" b="1" dirty="0">
                <a:solidFill>
                  <a:srgbClr val="000000"/>
                </a:solidFill>
                <a:latin typeface="Noto Serif" pitchFamily="34" charset="0"/>
                <a:ea typeface="Noto Serif" pitchFamily="34" charset="-122"/>
                <a:cs typeface="Noto Serif" pitchFamily="34" charset="-120"/>
              </a:rPr>
              <a:t>Key Facts  </a:t>
            </a:r>
            <a:endParaRPr lang="en-US" sz="1200" dirty="0"/>
          </a:p>
        </p:txBody>
      </p:sp>
      <p:sp>
        <p:nvSpPr>
          <p:cNvPr id="7" name="Text 3"/>
          <p:cNvSpPr/>
          <p:nvPr/>
        </p:nvSpPr>
        <p:spPr>
          <a:xfrm>
            <a:off x="9013627" y="4928852"/>
            <a:ext cx="5227439" cy="181451"/>
          </a:xfrm>
          <a:prstGeom prst="rect">
            <a:avLst/>
          </a:prstGeom>
          <a:noFill/>
          <a:ln/>
        </p:spPr>
        <p:txBody>
          <a:bodyPr wrap="none" lIns="0" tIns="0" rIns="0" bIns="0" rtlCol="0" anchor="t"/>
          <a:lstStyle/>
          <a:p>
            <a:pPr marL="342900" indent="-342900" algn="l">
              <a:lnSpc>
                <a:spcPts val="1400"/>
              </a:lnSpc>
              <a:buSzPct val="100000"/>
              <a:buFont typeface="+mj-lt"/>
              <a:buAutoNum type="arabicPeriod"/>
            </a:pPr>
            <a:r>
              <a:rPr lang="en-US" sz="1200" dirty="0">
                <a:solidFill>
                  <a:srgbClr val="000000"/>
                </a:solidFill>
                <a:latin typeface="Noto Serif" pitchFamily="34" charset="0"/>
                <a:ea typeface="Noto Serif" pitchFamily="34" charset="-122"/>
                <a:cs typeface="Noto Serif" pitchFamily="34" charset="-120"/>
              </a:rPr>
              <a:t>FY 2023-24: ₹4.05 Cr (Parking ₹1.65 Cr, Weighment ₹2.38 Cr).  </a:t>
            </a:r>
            <a:endParaRPr lang="en-US" sz="1200" dirty="0"/>
          </a:p>
        </p:txBody>
      </p:sp>
      <p:sp>
        <p:nvSpPr>
          <p:cNvPr id="8" name="Text 4"/>
          <p:cNvSpPr/>
          <p:nvPr/>
        </p:nvSpPr>
        <p:spPr>
          <a:xfrm>
            <a:off x="9013627" y="5253661"/>
            <a:ext cx="5227439" cy="181451"/>
          </a:xfrm>
          <a:prstGeom prst="rect">
            <a:avLst/>
          </a:prstGeom>
          <a:noFill/>
          <a:ln/>
        </p:spPr>
        <p:txBody>
          <a:bodyPr wrap="none" lIns="0" tIns="0" rIns="0" bIns="0" rtlCol="0" anchor="t"/>
          <a:lstStyle/>
          <a:p>
            <a:pPr marL="342900" indent="-342900" algn="l">
              <a:lnSpc>
                <a:spcPts val="1400"/>
              </a:lnSpc>
              <a:buSzPct val="100000"/>
              <a:buFont typeface="+mj-lt"/>
              <a:buAutoNum type="arabicPeriod" startAt="2"/>
            </a:pPr>
            <a:r>
              <a:rPr lang="en-US" sz="1200" dirty="0">
                <a:solidFill>
                  <a:srgbClr val="000000"/>
                </a:solidFill>
                <a:latin typeface="Noto Serif" pitchFamily="34" charset="0"/>
                <a:ea typeface="Noto Serif" pitchFamily="34" charset="-122"/>
                <a:cs typeface="Noto Serif" pitchFamily="34" charset="-120"/>
              </a:rPr>
              <a:t>FY 2024-25: ₹2.62 Cr (↓35.3%).  </a:t>
            </a:r>
            <a:endParaRPr lang="en-US" sz="1200" dirty="0"/>
          </a:p>
        </p:txBody>
      </p:sp>
      <p:sp>
        <p:nvSpPr>
          <p:cNvPr id="9" name="Text 5"/>
          <p:cNvSpPr/>
          <p:nvPr/>
        </p:nvSpPr>
        <p:spPr>
          <a:xfrm>
            <a:off x="9013627" y="5602605"/>
            <a:ext cx="5227439" cy="181451"/>
          </a:xfrm>
          <a:prstGeom prst="rect">
            <a:avLst/>
          </a:prstGeom>
          <a:noFill/>
          <a:ln/>
        </p:spPr>
        <p:txBody>
          <a:bodyPr wrap="none" lIns="0" tIns="0" rIns="0" bIns="0" rtlCol="0" anchor="t"/>
          <a:lstStyle/>
          <a:p>
            <a:pPr marL="342900" indent="-342900" algn="l">
              <a:lnSpc>
                <a:spcPts val="1400"/>
              </a:lnSpc>
              <a:buSzPct val="100000"/>
              <a:buFont typeface="+mj-lt"/>
              <a:buAutoNum type="arabicPeriod" startAt="3"/>
            </a:pPr>
            <a:r>
              <a:rPr lang="en-US" sz="1200" dirty="0">
                <a:solidFill>
                  <a:srgbClr val="000000"/>
                </a:solidFill>
                <a:latin typeface="Noto Serif" pitchFamily="34" charset="0"/>
                <a:ea typeface="Noto Serif" pitchFamily="34" charset="-122"/>
                <a:cs typeface="Noto Serif" pitchFamily="34" charset="-120"/>
              </a:rPr>
              <a:t>FY 2025-26 Q1: ₹0.48 Cr in 3 months (annualized pace = &lt;₹2 Cr).  </a:t>
            </a:r>
            <a:endParaRPr lang="en-US" sz="1200" dirty="0"/>
          </a:p>
        </p:txBody>
      </p:sp>
      <p:sp>
        <p:nvSpPr>
          <p:cNvPr id="10" name="Text 6"/>
          <p:cNvSpPr/>
          <p:nvPr/>
        </p:nvSpPr>
        <p:spPr>
          <a:xfrm>
            <a:off x="9110219" y="6013608"/>
            <a:ext cx="5227439" cy="181451"/>
          </a:xfrm>
          <a:prstGeom prst="rect">
            <a:avLst/>
          </a:prstGeom>
          <a:noFill/>
          <a:ln/>
        </p:spPr>
        <p:txBody>
          <a:bodyPr wrap="none" lIns="0" tIns="0" rIns="0" bIns="0" rtlCol="0" anchor="t"/>
          <a:lstStyle/>
          <a:p>
            <a:pPr marL="0" indent="0" algn="l">
              <a:lnSpc>
                <a:spcPts val="1400"/>
              </a:lnSpc>
              <a:buNone/>
            </a:pPr>
            <a:r>
              <a:rPr lang="en-US" sz="1200" b="1" dirty="0">
                <a:solidFill>
                  <a:srgbClr val="000000"/>
                </a:solidFill>
                <a:latin typeface="Noto Serif" pitchFamily="34" charset="0"/>
                <a:ea typeface="Noto Serif" pitchFamily="34" charset="-122"/>
                <a:cs typeface="Noto Serif" pitchFamily="34" charset="-120"/>
              </a:rPr>
              <a:t>Revenue Share:  </a:t>
            </a:r>
            <a:endParaRPr lang="en-US" sz="1200" dirty="0"/>
          </a:p>
        </p:txBody>
      </p:sp>
      <p:sp>
        <p:nvSpPr>
          <p:cNvPr id="11" name="Text 7"/>
          <p:cNvSpPr/>
          <p:nvPr/>
        </p:nvSpPr>
        <p:spPr>
          <a:xfrm>
            <a:off x="9013627" y="6310453"/>
            <a:ext cx="5227439" cy="234082"/>
          </a:xfrm>
          <a:prstGeom prst="rect">
            <a:avLst/>
          </a:prstGeom>
          <a:noFill/>
          <a:ln/>
        </p:spPr>
        <p:txBody>
          <a:bodyPr wrap="none" lIns="0" tIns="0" rIns="0" bIns="0" rtlCol="0" anchor="t"/>
          <a:lstStyle/>
          <a:p>
            <a:pPr marL="342900" indent="-342900" algn="l">
              <a:lnSpc>
                <a:spcPts val="1400"/>
              </a:lnSpc>
              <a:buSzPct val="100000"/>
              <a:buFont typeface="+mj-lt"/>
              <a:buAutoNum type="arabicPeriod"/>
            </a:pPr>
            <a:r>
              <a:rPr lang="en-US" sz="1200" dirty="0">
                <a:solidFill>
                  <a:srgbClr val="000000"/>
                </a:solidFill>
                <a:latin typeface="Noto Serif" pitchFamily="34" charset="0"/>
                <a:ea typeface="Noto Serif" pitchFamily="34" charset="-122"/>
                <a:cs typeface="Noto Serif" pitchFamily="34" charset="-120"/>
              </a:rPr>
              <a:t>Weighment : 56–58% share.  Parking declining share (40.8% →37.3→ 34.1%). </a:t>
            </a:r>
            <a:endParaRPr lang="en-US" sz="1200" dirty="0"/>
          </a:p>
        </p:txBody>
      </p:sp>
      <p:sp>
        <p:nvSpPr>
          <p:cNvPr id="12" name="Text 8"/>
          <p:cNvSpPr/>
          <p:nvPr/>
        </p:nvSpPr>
        <p:spPr>
          <a:xfrm>
            <a:off x="9013627" y="6672052"/>
            <a:ext cx="5227439" cy="181451"/>
          </a:xfrm>
          <a:prstGeom prst="rect">
            <a:avLst/>
          </a:prstGeom>
          <a:noFill/>
          <a:ln/>
        </p:spPr>
        <p:txBody>
          <a:bodyPr wrap="none" lIns="0" tIns="0" rIns="0" bIns="0" rtlCol="0" anchor="t"/>
          <a:lstStyle/>
          <a:p>
            <a:pPr marL="342900" indent="-342900" algn="l">
              <a:lnSpc>
                <a:spcPts val="1400"/>
              </a:lnSpc>
              <a:buSzPct val="100000"/>
              <a:buFont typeface="+mj-lt"/>
              <a:buAutoNum type="arabicPeriod" startAt="2"/>
            </a:pPr>
            <a:r>
              <a:rPr lang="en-US" sz="1200" dirty="0">
                <a:solidFill>
                  <a:srgbClr val="000000"/>
                </a:solidFill>
                <a:latin typeface="Noto Serif" pitchFamily="34" charset="0"/>
                <a:ea typeface="Noto Serif" pitchFamily="34" charset="-122"/>
                <a:cs typeface="Noto Serif" pitchFamily="34" charset="-120"/>
              </a:rPr>
              <a:t> “Other” rising (0.5% → 8.3%), but too small to offset losses.   </a:t>
            </a:r>
            <a:endParaRPr lang="en-US" sz="1200" dirty="0"/>
          </a:p>
        </p:txBody>
      </p:sp>
      <p:sp>
        <p:nvSpPr>
          <p:cNvPr id="13" name="Text 9"/>
          <p:cNvSpPr/>
          <p:nvPr/>
        </p:nvSpPr>
        <p:spPr>
          <a:xfrm>
            <a:off x="396835" y="11767899"/>
            <a:ext cx="13836729" cy="181451"/>
          </a:xfrm>
          <a:prstGeom prst="rect">
            <a:avLst/>
          </a:prstGeom>
          <a:noFill/>
          <a:ln/>
        </p:spPr>
        <p:txBody>
          <a:bodyPr wrap="none" lIns="0" tIns="0" rIns="0" bIns="0" rtlCol="0" anchor="t"/>
          <a:lstStyle/>
          <a:p>
            <a:pPr marL="0" indent="0" algn="l">
              <a:lnSpc>
                <a:spcPts val="1400"/>
              </a:lnSpc>
              <a:buNone/>
            </a:pPr>
            <a:r>
              <a:rPr lang="en-US" sz="850" b="1" dirty="0">
                <a:solidFill>
                  <a:srgbClr val="000000"/>
                </a:solidFill>
                <a:latin typeface="Noto Serif" pitchFamily="34" charset="0"/>
                <a:ea typeface="Noto Serif" pitchFamily="34" charset="-122"/>
                <a:cs typeface="Noto Serif" pitchFamily="34" charset="-120"/>
              </a:rPr>
              <a:t>Strategic Insight </a:t>
            </a:r>
            <a:endParaRPr lang="en-US" sz="850" dirty="0"/>
          </a:p>
        </p:txBody>
      </p:sp>
      <p:sp>
        <p:nvSpPr>
          <p:cNvPr id="14" name="Text 10"/>
          <p:cNvSpPr/>
          <p:nvPr/>
        </p:nvSpPr>
        <p:spPr>
          <a:xfrm>
            <a:off x="396835" y="12076867"/>
            <a:ext cx="13836729" cy="181451"/>
          </a:xfrm>
          <a:prstGeom prst="rect">
            <a:avLst/>
          </a:prstGeom>
          <a:noFill/>
          <a:ln/>
        </p:spPr>
        <p:txBody>
          <a:bodyPr wrap="none" lIns="0" tIns="0" rIns="0" bIns="0" rtlCol="0" anchor="t"/>
          <a:lstStyle/>
          <a:p>
            <a:pPr marL="342900" indent="-342900" algn="l">
              <a:lnSpc>
                <a:spcPts val="1400"/>
              </a:lnSpc>
              <a:buSzPct val="100000"/>
              <a:buChar char="•"/>
            </a:pPr>
            <a:r>
              <a:rPr lang="en-US" sz="850" dirty="0">
                <a:solidFill>
                  <a:srgbClr val="000000"/>
                </a:solidFill>
                <a:latin typeface="Noto Serif" pitchFamily="34" charset="0"/>
                <a:ea typeface="Noto Serif" pitchFamily="34" charset="-122"/>
                <a:cs typeface="Noto Serif" pitchFamily="34" charset="-120"/>
              </a:rPr>
              <a:t> Dawki ICP’s core revenue engines (Parking &amp; Weighment) are collapsing in tandem with falling truck movement.  </a:t>
            </a:r>
            <a:endParaRPr lang="en-US" sz="850" dirty="0"/>
          </a:p>
        </p:txBody>
      </p:sp>
      <p:sp>
        <p:nvSpPr>
          <p:cNvPr id="15" name="Text 11"/>
          <p:cNvSpPr/>
          <p:nvPr/>
        </p:nvSpPr>
        <p:spPr>
          <a:xfrm>
            <a:off x="396835" y="12297966"/>
            <a:ext cx="13836729" cy="181451"/>
          </a:xfrm>
          <a:prstGeom prst="rect">
            <a:avLst/>
          </a:prstGeom>
          <a:noFill/>
          <a:ln/>
        </p:spPr>
        <p:txBody>
          <a:bodyPr wrap="none" lIns="0" tIns="0" rIns="0" bIns="0" rtlCol="0" anchor="t"/>
          <a:lstStyle/>
          <a:p>
            <a:pPr marL="342900" indent="-342900" algn="l">
              <a:lnSpc>
                <a:spcPts val="1400"/>
              </a:lnSpc>
              <a:buSzPct val="100000"/>
              <a:buChar char="•"/>
            </a:pPr>
            <a:r>
              <a:rPr lang="en-US" sz="850" dirty="0">
                <a:solidFill>
                  <a:srgbClr val="000000"/>
                </a:solidFill>
                <a:latin typeface="Noto Serif" pitchFamily="34" charset="0"/>
                <a:ea typeface="Noto Serif" pitchFamily="34" charset="-122"/>
                <a:cs typeface="Noto Serif" pitchFamily="34" charset="-120"/>
              </a:rPr>
              <a:t>Without cargo growth, LPAI Dawki revenue risks becoming unsustainable.  </a:t>
            </a:r>
            <a:endParaRPr lang="en-US" sz="850" dirty="0"/>
          </a:p>
        </p:txBody>
      </p:sp>
      <p:sp>
        <p:nvSpPr>
          <p:cNvPr id="16" name="Text 12"/>
          <p:cNvSpPr/>
          <p:nvPr/>
        </p:nvSpPr>
        <p:spPr>
          <a:xfrm>
            <a:off x="396835" y="12519065"/>
            <a:ext cx="13836729" cy="181451"/>
          </a:xfrm>
          <a:prstGeom prst="rect">
            <a:avLst/>
          </a:prstGeom>
          <a:noFill/>
          <a:ln/>
        </p:spPr>
        <p:txBody>
          <a:bodyPr wrap="none" lIns="0" tIns="0" rIns="0" bIns="0" rtlCol="0" anchor="t"/>
          <a:lstStyle/>
          <a:p>
            <a:pPr marL="342900" indent="-342900" algn="l">
              <a:lnSpc>
                <a:spcPts val="1400"/>
              </a:lnSpc>
              <a:buSzPct val="100000"/>
              <a:buChar char="•"/>
            </a:pPr>
            <a:r>
              <a:rPr lang="en-US" sz="850" dirty="0">
                <a:solidFill>
                  <a:srgbClr val="000000"/>
                </a:solidFill>
                <a:latin typeface="Noto Serif" pitchFamily="34" charset="0"/>
                <a:ea typeface="Noto Serif" pitchFamily="34" charset="-122"/>
                <a:cs typeface="Noto Serif" pitchFamily="34" charset="-120"/>
              </a:rPr>
              <a:t>Alarming reality: ICP may not be able to self-sustain operational costs unless trade rebounds or revenue streams diversify.</a:t>
            </a:r>
            <a:endParaRPr lang="en-US" sz="8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6167" y="601980"/>
            <a:ext cx="13098066" cy="7308652"/>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516493" y="405765"/>
            <a:ext cx="11038403" cy="461129"/>
          </a:xfrm>
          <a:prstGeom prst="rect">
            <a:avLst/>
          </a:prstGeom>
          <a:noFill/>
          <a:ln/>
        </p:spPr>
        <p:txBody>
          <a:bodyPr wrap="none" lIns="0" tIns="0" rIns="0" bIns="0" rtlCol="0" anchor="t"/>
          <a:lstStyle/>
          <a:p>
            <a:pPr marL="0" indent="0" algn="l">
              <a:lnSpc>
                <a:spcPts val="3600"/>
              </a:lnSpc>
              <a:buNone/>
            </a:pPr>
            <a:r>
              <a:rPr lang="en-US" sz="2900" dirty="0">
                <a:solidFill>
                  <a:srgbClr val="3A3A3A"/>
                </a:solidFill>
                <a:latin typeface="Noto Serif Medium" pitchFamily="34" charset="0"/>
                <a:ea typeface="Noto Serif Medium" pitchFamily="34" charset="-122"/>
                <a:cs typeface="Noto Serif Medium" pitchFamily="34" charset="-120"/>
              </a:rPr>
              <a:t>3.Strategic Insights for Sustaining LPAI Revenue at Dawki ICP </a:t>
            </a:r>
            <a:endParaRPr lang="en-US" sz="2900" dirty="0"/>
          </a:p>
        </p:txBody>
      </p:sp>
      <p:sp>
        <p:nvSpPr>
          <p:cNvPr id="3" name="Shape 1"/>
          <p:cNvSpPr/>
          <p:nvPr/>
        </p:nvSpPr>
        <p:spPr>
          <a:xfrm>
            <a:off x="682466" y="1161931"/>
            <a:ext cx="15240" cy="6662976"/>
          </a:xfrm>
          <a:prstGeom prst="roundRect">
            <a:avLst>
              <a:gd name="adj" fmla="val 406710"/>
            </a:avLst>
          </a:prstGeom>
          <a:solidFill>
            <a:srgbClr val="000000">
              <a:alpha val="8000"/>
            </a:srgbClr>
          </a:solidFill>
          <a:ln/>
        </p:spPr>
      </p:sp>
      <p:sp>
        <p:nvSpPr>
          <p:cNvPr id="4" name="Shape 2"/>
          <p:cNvSpPr/>
          <p:nvPr/>
        </p:nvSpPr>
        <p:spPr>
          <a:xfrm>
            <a:off x="833199" y="1320284"/>
            <a:ext cx="442674" cy="15240"/>
          </a:xfrm>
          <a:prstGeom prst="roundRect">
            <a:avLst>
              <a:gd name="adj" fmla="val 406710"/>
            </a:avLst>
          </a:prstGeom>
          <a:solidFill>
            <a:srgbClr val="CCC4B8"/>
          </a:solidFill>
          <a:ln/>
        </p:spPr>
      </p:sp>
      <p:sp>
        <p:nvSpPr>
          <p:cNvPr id="5" name="Shape 3"/>
          <p:cNvSpPr/>
          <p:nvPr/>
        </p:nvSpPr>
        <p:spPr>
          <a:xfrm>
            <a:off x="516493" y="1161931"/>
            <a:ext cx="331946" cy="331946"/>
          </a:xfrm>
          <a:prstGeom prst="roundRect">
            <a:avLst>
              <a:gd name="adj" fmla="val 18672"/>
            </a:avLst>
          </a:prstGeom>
          <a:solidFill>
            <a:srgbClr val="E6DED2">
              <a:alpha val="50000"/>
            </a:srgbClr>
          </a:solidFill>
          <a:ln w="7620">
            <a:solidFill>
              <a:srgbClr val="CCC4B8"/>
            </a:solidFill>
            <a:prstDash val="solid"/>
          </a:ln>
          <a:effectLst>
            <a:outerShdw dist="12700" dir="2700000" algn="bl" rotWithShape="0">
              <a:srgbClr val="CCC4B8">
                <a:alpha val="100000"/>
              </a:srgbClr>
            </a:outerShdw>
          </a:effectLst>
        </p:spPr>
      </p:sp>
      <p:sp>
        <p:nvSpPr>
          <p:cNvPr id="6" name="Text 4"/>
          <p:cNvSpPr/>
          <p:nvPr/>
        </p:nvSpPr>
        <p:spPr>
          <a:xfrm>
            <a:off x="571798" y="1189553"/>
            <a:ext cx="221337" cy="276701"/>
          </a:xfrm>
          <a:prstGeom prst="rect">
            <a:avLst/>
          </a:prstGeom>
          <a:noFill/>
          <a:ln/>
        </p:spPr>
        <p:txBody>
          <a:bodyPr wrap="none" lIns="0" tIns="0" rIns="0" bIns="0" rtlCol="0" anchor="t"/>
          <a:lstStyle/>
          <a:p>
            <a:pPr marL="0" indent="0" algn="ctr">
              <a:lnSpc>
                <a:spcPts val="1700"/>
              </a:lnSpc>
              <a:buNone/>
            </a:pPr>
            <a:r>
              <a:rPr lang="en-US" sz="1700" dirty="0">
                <a:solidFill>
                  <a:srgbClr val="000000"/>
                </a:solidFill>
                <a:latin typeface="Noto Serif Medium" pitchFamily="34" charset="0"/>
                <a:ea typeface="Noto Serif Medium" pitchFamily="34" charset="-122"/>
                <a:cs typeface="Noto Serif Medium" pitchFamily="34" charset="-120"/>
              </a:rPr>
              <a:t>1</a:t>
            </a:r>
            <a:endParaRPr lang="en-US" sz="1700" dirty="0"/>
          </a:p>
        </p:txBody>
      </p:sp>
      <p:sp>
        <p:nvSpPr>
          <p:cNvPr id="7" name="Text 5"/>
          <p:cNvSpPr/>
          <p:nvPr/>
        </p:nvSpPr>
        <p:spPr>
          <a:xfrm>
            <a:off x="1420297" y="1189553"/>
            <a:ext cx="5683568" cy="276582"/>
          </a:xfrm>
          <a:prstGeom prst="rect">
            <a:avLst/>
          </a:prstGeom>
          <a:noFill/>
          <a:ln/>
        </p:spPr>
        <p:txBody>
          <a:bodyPr wrap="none" lIns="0" tIns="0" rIns="0" bIns="0" rtlCol="0" anchor="t"/>
          <a:lstStyle/>
          <a:p>
            <a:pPr marL="0" indent="0" algn="l">
              <a:lnSpc>
                <a:spcPts val="2150"/>
              </a:lnSpc>
              <a:buNone/>
            </a:pPr>
            <a:r>
              <a:rPr lang="en-US" sz="1700" b="1" dirty="0">
                <a:solidFill>
                  <a:srgbClr val="4C4C4C"/>
                </a:solidFill>
                <a:latin typeface="Noto Serif Medium" pitchFamily="34" charset="0"/>
                <a:ea typeface="Noto Serif Medium" pitchFamily="34" charset="-122"/>
                <a:cs typeface="Noto Serif Medium" pitchFamily="34" charset="-120"/>
              </a:rPr>
              <a:t>Revenue in Freefall — Urgent Stabilization Needed</a:t>
            </a:r>
            <a:endParaRPr lang="en-US" sz="1700" dirty="0"/>
          </a:p>
        </p:txBody>
      </p:sp>
      <p:sp>
        <p:nvSpPr>
          <p:cNvPr id="8" name="Text 6"/>
          <p:cNvSpPr/>
          <p:nvPr/>
        </p:nvSpPr>
        <p:spPr>
          <a:xfrm>
            <a:off x="1420297" y="1554599"/>
            <a:ext cx="12693610" cy="471964"/>
          </a:xfrm>
          <a:prstGeom prst="rect">
            <a:avLst/>
          </a:prstGeom>
          <a:noFill/>
          <a:ln/>
        </p:spPr>
        <p:txBody>
          <a:bodyPr wrap="square" lIns="0" tIns="0" rIns="0" bIns="0" rtlCol="0" anchor="t"/>
          <a:lstStyle/>
          <a:p>
            <a:pPr marL="0" indent="0" algn="l">
              <a:lnSpc>
                <a:spcPts val="1850"/>
              </a:lnSpc>
              <a:buNone/>
            </a:pPr>
            <a:r>
              <a:rPr lang="en-US" sz="1200" dirty="0">
                <a:solidFill>
                  <a:srgbClr val="4C4C4C"/>
                </a:solidFill>
                <a:latin typeface="Noto Serif" pitchFamily="34" charset="0"/>
                <a:ea typeface="Noto Serif" pitchFamily="34" charset="-122"/>
                <a:cs typeface="Noto Serif" pitchFamily="34" charset="-120"/>
              </a:rPr>
              <a:t>Dawki’s revenue has collapsed from ₹4.05 Cr (2023–24) to ₹2.63 Cr (2024–25) and just ₹0.48 Cr in Q1 2025–26 — an 88% decline in two years. This trajectory signals not a temporary dip but a structural crisis that threatens the port’s financial sustainability.</a:t>
            </a:r>
            <a:endParaRPr lang="en-US" sz="1200" dirty="0"/>
          </a:p>
        </p:txBody>
      </p:sp>
      <p:sp>
        <p:nvSpPr>
          <p:cNvPr id="9" name="Shape 7"/>
          <p:cNvSpPr/>
          <p:nvPr/>
        </p:nvSpPr>
        <p:spPr>
          <a:xfrm>
            <a:off x="833199" y="2479953"/>
            <a:ext cx="442674" cy="15240"/>
          </a:xfrm>
          <a:prstGeom prst="roundRect">
            <a:avLst>
              <a:gd name="adj" fmla="val 406710"/>
            </a:avLst>
          </a:prstGeom>
          <a:solidFill>
            <a:srgbClr val="CCC4B8"/>
          </a:solidFill>
          <a:ln/>
        </p:spPr>
      </p:sp>
      <p:sp>
        <p:nvSpPr>
          <p:cNvPr id="10" name="Shape 8"/>
          <p:cNvSpPr/>
          <p:nvPr/>
        </p:nvSpPr>
        <p:spPr>
          <a:xfrm>
            <a:off x="516493" y="2321600"/>
            <a:ext cx="331946" cy="331946"/>
          </a:xfrm>
          <a:prstGeom prst="roundRect">
            <a:avLst>
              <a:gd name="adj" fmla="val 18672"/>
            </a:avLst>
          </a:prstGeom>
          <a:solidFill>
            <a:srgbClr val="E6DED2">
              <a:alpha val="50000"/>
            </a:srgbClr>
          </a:solidFill>
          <a:ln w="7620">
            <a:solidFill>
              <a:srgbClr val="CCC4B8"/>
            </a:solidFill>
            <a:prstDash val="solid"/>
          </a:ln>
          <a:effectLst>
            <a:outerShdw dist="12700" dir="2700000" algn="bl" rotWithShape="0">
              <a:srgbClr val="CCC4B8">
                <a:alpha val="100000"/>
              </a:srgbClr>
            </a:outerShdw>
          </a:effectLst>
        </p:spPr>
      </p:sp>
      <p:sp>
        <p:nvSpPr>
          <p:cNvPr id="11" name="Text 9"/>
          <p:cNvSpPr/>
          <p:nvPr/>
        </p:nvSpPr>
        <p:spPr>
          <a:xfrm>
            <a:off x="571798" y="2349222"/>
            <a:ext cx="221337" cy="276701"/>
          </a:xfrm>
          <a:prstGeom prst="rect">
            <a:avLst/>
          </a:prstGeom>
          <a:noFill/>
          <a:ln/>
        </p:spPr>
        <p:txBody>
          <a:bodyPr wrap="none" lIns="0" tIns="0" rIns="0" bIns="0" rtlCol="0" anchor="t"/>
          <a:lstStyle/>
          <a:p>
            <a:pPr marL="0" indent="0" algn="ctr">
              <a:lnSpc>
                <a:spcPts val="1700"/>
              </a:lnSpc>
              <a:buNone/>
            </a:pPr>
            <a:r>
              <a:rPr lang="en-US" sz="1700" dirty="0">
                <a:solidFill>
                  <a:srgbClr val="000000"/>
                </a:solidFill>
                <a:latin typeface="Noto Serif Medium" pitchFamily="34" charset="0"/>
                <a:ea typeface="Noto Serif Medium" pitchFamily="34" charset="-122"/>
                <a:cs typeface="Noto Serif Medium" pitchFamily="34" charset="-120"/>
              </a:rPr>
              <a:t>2</a:t>
            </a:r>
            <a:endParaRPr lang="en-US" sz="1700" dirty="0"/>
          </a:p>
        </p:txBody>
      </p:sp>
      <p:sp>
        <p:nvSpPr>
          <p:cNvPr id="12" name="Text 10"/>
          <p:cNvSpPr/>
          <p:nvPr/>
        </p:nvSpPr>
        <p:spPr>
          <a:xfrm>
            <a:off x="1420297" y="2349222"/>
            <a:ext cx="5973485" cy="276582"/>
          </a:xfrm>
          <a:prstGeom prst="rect">
            <a:avLst/>
          </a:prstGeom>
          <a:noFill/>
          <a:ln/>
        </p:spPr>
        <p:txBody>
          <a:bodyPr wrap="none" lIns="0" tIns="0" rIns="0" bIns="0" rtlCol="0" anchor="t"/>
          <a:lstStyle/>
          <a:p>
            <a:pPr marL="0" indent="0" algn="l">
              <a:lnSpc>
                <a:spcPts val="2150"/>
              </a:lnSpc>
              <a:buNone/>
            </a:pPr>
            <a:r>
              <a:rPr lang="en-US" sz="1700" b="1" dirty="0">
                <a:solidFill>
                  <a:srgbClr val="4C4C4C"/>
                </a:solidFill>
                <a:latin typeface="Noto Serif Medium" pitchFamily="34" charset="0"/>
                <a:ea typeface="Noto Serif Medium" pitchFamily="34" charset="-122"/>
                <a:cs typeface="Noto Serif Medium" pitchFamily="34" charset="-120"/>
              </a:rPr>
              <a:t>Overdependence on Truck Flow = Structural Fragility</a:t>
            </a:r>
            <a:endParaRPr lang="en-US" sz="1700" dirty="0"/>
          </a:p>
        </p:txBody>
      </p:sp>
      <p:sp>
        <p:nvSpPr>
          <p:cNvPr id="13" name="Text 11"/>
          <p:cNvSpPr/>
          <p:nvPr/>
        </p:nvSpPr>
        <p:spPr>
          <a:xfrm>
            <a:off x="1420297" y="2714268"/>
            <a:ext cx="12693610" cy="471964"/>
          </a:xfrm>
          <a:prstGeom prst="rect">
            <a:avLst/>
          </a:prstGeom>
          <a:noFill/>
          <a:ln/>
        </p:spPr>
        <p:txBody>
          <a:bodyPr wrap="square" lIns="0" tIns="0" rIns="0" bIns="0" rtlCol="0" anchor="t"/>
          <a:lstStyle/>
          <a:p>
            <a:pPr marL="0" indent="0" algn="l">
              <a:lnSpc>
                <a:spcPts val="1850"/>
              </a:lnSpc>
              <a:buNone/>
            </a:pPr>
            <a:r>
              <a:rPr lang="en-US" sz="1200" dirty="0">
                <a:solidFill>
                  <a:srgbClr val="4C4C4C"/>
                </a:solidFill>
                <a:latin typeface="Noto Serif" pitchFamily="34" charset="0"/>
                <a:ea typeface="Noto Serif" pitchFamily="34" charset="-122"/>
                <a:cs typeface="Noto Serif" pitchFamily="34" charset="-120"/>
              </a:rPr>
              <a:t>More than 90% of revenue comes from parking and weighment fees, making LPAI’s income model entirely hostage to truck throughput. As truck volumes halved last year, revenues plunged in parallel — exposing a brittle, one-dimensional revenue structure.</a:t>
            </a:r>
            <a:endParaRPr lang="en-US" sz="1200" dirty="0"/>
          </a:p>
        </p:txBody>
      </p:sp>
      <p:sp>
        <p:nvSpPr>
          <p:cNvPr id="14" name="Shape 12"/>
          <p:cNvSpPr/>
          <p:nvPr/>
        </p:nvSpPr>
        <p:spPr>
          <a:xfrm>
            <a:off x="833199" y="3639622"/>
            <a:ext cx="442674" cy="15240"/>
          </a:xfrm>
          <a:prstGeom prst="roundRect">
            <a:avLst>
              <a:gd name="adj" fmla="val 406710"/>
            </a:avLst>
          </a:prstGeom>
          <a:solidFill>
            <a:srgbClr val="CCC4B8"/>
          </a:solidFill>
          <a:ln/>
        </p:spPr>
      </p:sp>
      <p:sp>
        <p:nvSpPr>
          <p:cNvPr id="15" name="Shape 13"/>
          <p:cNvSpPr/>
          <p:nvPr/>
        </p:nvSpPr>
        <p:spPr>
          <a:xfrm>
            <a:off x="516493" y="3481268"/>
            <a:ext cx="331946" cy="331946"/>
          </a:xfrm>
          <a:prstGeom prst="roundRect">
            <a:avLst>
              <a:gd name="adj" fmla="val 18672"/>
            </a:avLst>
          </a:prstGeom>
          <a:solidFill>
            <a:srgbClr val="E6DED2">
              <a:alpha val="50000"/>
            </a:srgbClr>
          </a:solidFill>
          <a:ln w="7620">
            <a:solidFill>
              <a:srgbClr val="CCC4B8"/>
            </a:solidFill>
            <a:prstDash val="solid"/>
          </a:ln>
          <a:effectLst>
            <a:outerShdw dist="12700" dir="2700000" algn="bl" rotWithShape="0">
              <a:srgbClr val="CCC4B8">
                <a:alpha val="100000"/>
              </a:srgbClr>
            </a:outerShdw>
          </a:effectLst>
        </p:spPr>
      </p:sp>
      <p:sp>
        <p:nvSpPr>
          <p:cNvPr id="16" name="Text 14"/>
          <p:cNvSpPr/>
          <p:nvPr/>
        </p:nvSpPr>
        <p:spPr>
          <a:xfrm>
            <a:off x="571798" y="3508891"/>
            <a:ext cx="221337" cy="276701"/>
          </a:xfrm>
          <a:prstGeom prst="rect">
            <a:avLst/>
          </a:prstGeom>
          <a:noFill/>
          <a:ln/>
        </p:spPr>
        <p:txBody>
          <a:bodyPr wrap="none" lIns="0" tIns="0" rIns="0" bIns="0" rtlCol="0" anchor="t"/>
          <a:lstStyle/>
          <a:p>
            <a:pPr marL="0" indent="0" algn="ctr">
              <a:lnSpc>
                <a:spcPts val="1700"/>
              </a:lnSpc>
              <a:buNone/>
            </a:pPr>
            <a:r>
              <a:rPr lang="en-US" sz="1700" dirty="0">
                <a:solidFill>
                  <a:srgbClr val="000000"/>
                </a:solidFill>
                <a:latin typeface="Noto Serif Medium" pitchFamily="34" charset="0"/>
                <a:ea typeface="Noto Serif Medium" pitchFamily="34" charset="-122"/>
                <a:cs typeface="Noto Serif Medium" pitchFamily="34" charset="-120"/>
              </a:rPr>
              <a:t>3</a:t>
            </a:r>
            <a:endParaRPr lang="en-US" sz="1700" dirty="0"/>
          </a:p>
        </p:txBody>
      </p:sp>
      <p:sp>
        <p:nvSpPr>
          <p:cNvPr id="17" name="Text 15"/>
          <p:cNvSpPr/>
          <p:nvPr/>
        </p:nvSpPr>
        <p:spPr>
          <a:xfrm>
            <a:off x="1420297" y="3508891"/>
            <a:ext cx="6323648" cy="276582"/>
          </a:xfrm>
          <a:prstGeom prst="rect">
            <a:avLst/>
          </a:prstGeom>
          <a:noFill/>
          <a:ln/>
        </p:spPr>
        <p:txBody>
          <a:bodyPr wrap="none" lIns="0" tIns="0" rIns="0" bIns="0" rtlCol="0" anchor="t"/>
          <a:lstStyle/>
          <a:p>
            <a:pPr marL="0" indent="0" algn="l">
              <a:lnSpc>
                <a:spcPts val="2150"/>
              </a:lnSpc>
              <a:buNone/>
            </a:pPr>
            <a:r>
              <a:rPr lang="en-US" sz="1700" b="1" dirty="0">
                <a:solidFill>
                  <a:srgbClr val="4C4C4C"/>
                </a:solidFill>
                <a:latin typeface="Noto Serif Medium" pitchFamily="34" charset="0"/>
                <a:ea typeface="Noto Serif Medium" pitchFamily="34" charset="-122"/>
                <a:cs typeface="Noto Serif Medium" pitchFamily="34" charset="-120"/>
              </a:rPr>
              <a:t>Unlock Throughput by Fixing Infrastructure Bottlenecks</a:t>
            </a:r>
            <a:endParaRPr lang="en-US" sz="1700" dirty="0"/>
          </a:p>
        </p:txBody>
      </p:sp>
      <p:sp>
        <p:nvSpPr>
          <p:cNvPr id="18" name="Text 16"/>
          <p:cNvSpPr/>
          <p:nvPr/>
        </p:nvSpPr>
        <p:spPr>
          <a:xfrm>
            <a:off x="1420297" y="3873937"/>
            <a:ext cx="12693610" cy="471964"/>
          </a:xfrm>
          <a:prstGeom prst="rect">
            <a:avLst/>
          </a:prstGeom>
          <a:noFill/>
          <a:ln/>
        </p:spPr>
        <p:txBody>
          <a:bodyPr wrap="square" lIns="0" tIns="0" rIns="0" bIns="0" rtlCol="0" anchor="t"/>
          <a:lstStyle/>
          <a:p>
            <a:pPr marL="0" indent="0" algn="l">
              <a:lnSpc>
                <a:spcPts val="1850"/>
              </a:lnSpc>
              <a:buNone/>
            </a:pPr>
            <a:r>
              <a:rPr lang="en-US" sz="1200" dirty="0">
                <a:solidFill>
                  <a:srgbClr val="4C4C4C"/>
                </a:solidFill>
                <a:latin typeface="Noto Serif" pitchFamily="34" charset="0"/>
                <a:ea typeface="Noto Serif" pitchFamily="34" charset="-122"/>
                <a:cs typeface="Noto Serif" pitchFamily="34" charset="-120"/>
              </a:rPr>
              <a:t>Current capacity of ~150 parking slots is far below demand (350+ trucks). Similarly, a single weighbridge creates costly delays. Expanding parking yards and operationalizing a second weighbridge would directly raise truck throughput and double weighment revenue potential.</a:t>
            </a:r>
            <a:endParaRPr lang="en-US" sz="1200" dirty="0"/>
          </a:p>
        </p:txBody>
      </p:sp>
      <p:sp>
        <p:nvSpPr>
          <p:cNvPr id="19" name="Shape 17"/>
          <p:cNvSpPr/>
          <p:nvPr/>
        </p:nvSpPr>
        <p:spPr>
          <a:xfrm>
            <a:off x="833199" y="4799290"/>
            <a:ext cx="442674" cy="15240"/>
          </a:xfrm>
          <a:prstGeom prst="roundRect">
            <a:avLst>
              <a:gd name="adj" fmla="val 406710"/>
            </a:avLst>
          </a:prstGeom>
          <a:solidFill>
            <a:srgbClr val="CCC4B8"/>
          </a:solidFill>
          <a:ln/>
        </p:spPr>
      </p:sp>
      <p:sp>
        <p:nvSpPr>
          <p:cNvPr id="20" name="Shape 18"/>
          <p:cNvSpPr/>
          <p:nvPr/>
        </p:nvSpPr>
        <p:spPr>
          <a:xfrm>
            <a:off x="516493" y="4640937"/>
            <a:ext cx="331946" cy="331946"/>
          </a:xfrm>
          <a:prstGeom prst="roundRect">
            <a:avLst>
              <a:gd name="adj" fmla="val 18672"/>
            </a:avLst>
          </a:prstGeom>
          <a:solidFill>
            <a:srgbClr val="E6DED2">
              <a:alpha val="50000"/>
            </a:srgbClr>
          </a:solidFill>
          <a:ln w="7620">
            <a:solidFill>
              <a:srgbClr val="CCC4B8"/>
            </a:solidFill>
            <a:prstDash val="solid"/>
          </a:ln>
          <a:effectLst>
            <a:outerShdw dist="12700" dir="2700000" algn="bl" rotWithShape="0">
              <a:srgbClr val="CCC4B8">
                <a:alpha val="100000"/>
              </a:srgbClr>
            </a:outerShdw>
          </a:effectLst>
        </p:spPr>
      </p:sp>
      <p:sp>
        <p:nvSpPr>
          <p:cNvPr id="21" name="Text 19"/>
          <p:cNvSpPr/>
          <p:nvPr/>
        </p:nvSpPr>
        <p:spPr>
          <a:xfrm>
            <a:off x="571798" y="4668560"/>
            <a:ext cx="221337" cy="276701"/>
          </a:xfrm>
          <a:prstGeom prst="rect">
            <a:avLst/>
          </a:prstGeom>
          <a:noFill/>
          <a:ln/>
        </p:spPr>
        <p:txBody>
          <a:bodyPr wrap="none" lIns="0" tIns="0" rIns="0" bIns="0" rtlCol="0" anchor="t"/>
          <a:lstStyle/>
          <a:p>
            <a:pPr marL="0" indent="0" algn="ctr">
              <a:lnSpc>
                <a:spcPts val="1700"/>
              </a:lnSpc>
              <a:buNone/>
            </a:pPr>
            <a:r>
              <a:rPr lang="en-US" sz="1700" dirty="0">
                <a:solidFill>
                  <a:srgbClr val="000000"/>
                </a:solidFill>
                <a:latin typeface="Noto Serif Medium" pitchFamily="34" charset="0"/>
                <a:ea typeface="Noto Serif Medium" pitchFamily="34" charset="-122"/>
                <a:cs typeface="Noto Serif Medium" pitchFamily="34" charset="-120"/>
              </a:rPr>
              <a:t>4</a:t>
            </a:r>
            <a:endParaRPr lang="en-US" sz="1700" dirty="0"/>
          </a:p>
        </p:txBody>
      </p:sp>
      <p:sp>
        <p:nvSpPr>
          <p:cNvPr id="22" name="Text 20"/>
          <p:cNvSpPr/>
          <p:nvPr/>
        </p:nvSpPr>
        <p:spPr>
          <a:xfrm>
            <a:off x="1420297" y="4668560"/>
            <a:ext cx="6058257" cy="276582"/>
          </a:xfrm>
          <a:prstGeom prst="rect">
            <a:avLst/>
          </a:prstGeom>
          <a:noFill/>
          <a:ln/>
        </p:spPr>
        <p:txBody>
          <a:bodyPr wrap="none" lIns="0" tIns="0" rIns="0" bIns="0" rtlCol="0" anchor="t"/>
          <a:lstStyle/>
          <a:p>
            <a:pPr marL="0" indent="0" algn="l">
              <a:lnSpc>
                <a:spcPts val="2150"/>
              </a:lnSpc>
              <a:buNone/>
            </a:pPr>
            <a:r>
              <a:rPr lang="en-US" sz="1700" b="1" dirty="0">
                <a:solidFill>
                  <a:srgbClr val="4C4C4C"/>
                </a:solidFill>
                <a:latin typeface="Noto Serif Medium" pitchFamily="34" charset="0"/>
                <a:ea typeface="Noto Serif Medium" pitchFamily="34" charset="-122"/>
                <a:cs typeface="Noto Serif Medium" pitchFamily="34" charset="-120"/>
              </a:rPr>
              <a:t>Synchronize Border Hours to Capture Lost Trade Days</a:t>
            </a:r>
            <a:endParaRPr lang="en-US" sz="1700" dirty="0"/>
          </a:p>
        </p:txBody>
      </p:sp>
      <p:sp>
        <p:nvSpPr>
          <p:cNvPr id="23" name="Text 21"/>
          <p:cNvSpPr/>
          <p:nvPr/>
        </p:nvSpPr>
        <p:spPr>
          <a:xfrm>
            <a:off x="1420297" y="5033605"/>
            <a:ext cx="12693610" cy="471964"/>
          </a:xfrm>
          <a:prstGeom prst="rect">
            <a:avLst/>
          </a:prstGeom>
          <a:noFill/>
          <a:ln/>
        </p:spPr>
        <p:txBody>
          <a:bodyPr wrap="square" lIns="0" tIns="0" rIns="0" bIns="0" rtlCol="0" anchor="t"/>
          <a:lstStyle/>
          <a:p>
            <a:pPr marL="0" indent="0" algn="l">
              <a:lnSpc>
                <a:spcPts val="1850"/>
              </a:lnSpc>
              <a:buNone/>
            </a:pPr>
            <a:r>
              <a:rPr lang="en-US" sz="1200" dirty="0">
                <a:solidFill>
                  <a:srgbClr val="4C4C4C"/>
                </a:solidFill>
                <a:latin typeface="Noto Serif" pitchFamily="34" charset="0"/>
                <a:ea typeface="Noto Serif" pitchFamily="34" charset="-122"/>
                <a:cs typeface="Noto Serif" pitchFamily="34" charset="-120"/>
              </a:rPr>
              <a:t>India’s gate remains open till 5–6 PM, while Bangladesh closes by 2 PM. This mismatch wastes up to two trade days per week. A bilateral policy push to align timings could significantly increase daily truck clearances, directly boosting parking and weighment income.</a:t>
            </a:r>
            <a:endParaRPr lang="en-US" sz="1200" dirty="0"/>
          </a:p>
        </p:txBody>
      </p:sp>
      <p:sp>
        <p:nvSpPr>
          <p:cNvPr id="24" name="Shape 22"/>
          <p:cNvSpPr/>
          <p:nvPr/>
        </p:nvSpPr>
        <p:spPr>
          <a:xfrm>
            <a:off x="833199" y="5958959"/>
            <a:ext cx="442674" cy="15240"/>
          </a:xfrm>
          <a:prstGeom prst="roundRect">
            <a:avLst>
              <a:gd name="adj" fmla="val 406710"/>
            </a:avLst>
          </a:prstGeom>
          <a:solidFill>
            <a:srgbClr val="CCC4B8"/>
          </a:solidFill>
          <a:ln/>
        </p:spPr>
      </p:sp>
      <p:sp>
        <p:nvSpPr>
          <p:cNvPr id="25" name="Shape 23"/>
          <p:cNvSpPr/>
          <p:nvPr/>
        </p:nvSpPr>
        <p:spPr>
          <a:xfrm>
            <a:off x="516493" y="5800606"/>
            <a:ext cx="331946" cy="331946"/>
          </a:xfrm>
          <a:prstGeom prst="roundRect">
            <a:avLst>
              <a:gd name="adj" fmla="val 18672"/>
            </a:avLst>
          </a:prstGeom>
          <a:solidFill>
            <a:srgbClr val="E6DED2">
              <a:alpha val="50000"/>
            </a:srgbClr>
          </a:solidFill>
          <a:ln w="7620">
            <a:solidFill>
              <a:srgbClr val="CCC4B8"/>
            </a:solidFill>
            <a:prstDash val="solid"/>
          </a:ln>
          <a:effectLst>
            <a:outerShdw dist="12700" dir="2700000" algn="bl" rotWithShape="0">
              <a:srgbClr val="CCC4B8">
                <a:alpha val="100000"/>
              </a:srgbClr>
            </a:outerShdw>
          </a:effectLst>
        </p:spPr>
      </p:sp>
      <p:sp>
        <p:nvSpPr>
          <p:cNvPr id="26" name="Text 24"/>
          <p:cNvSpPr/>
          <p:nvPr/>
        </p:nvSpPr>
        <p:spPr>
          <a:xfrm>
            <a:off x="571798" y="5828228"/>
            <a:ext cx="221337" cy="276701"/>
          </a:xfrm>
          <a:prstGeom prst="rect">
            <a:avLst/>
          </a:prstGeom>
          <a:noFill/>
          <a:ln/>
        </p:spPr>
        <p:txBody>
          <a:bodyPr wrap="none" lIns="0" tIns="0" rIns="0" bIns="0" rtlCol="0" anchor="t"/>
          <a:lstStyle/>
          <a:p>
            <a:pPr marL="0" indent="0" algn="ctr">
              <a:lnSpc>
                <a:spcPts val="1700"/>
              </a:lnSpc>
              <a:buNone/>
            </a:pPr>
            <a:r>
              <a:rPr lang="en-US" sz="1700" dirty="0">
                <a:solidFill>
                  <a:srgbClr val="000000"/>
                </a:solidFill>
                <a:latin typeface="Noto Serif Medium" pitchFamily="34" charset="0"/>
                <a:ea typeface="Noto Serif Medium" pitchFamily="34" charset="-122"/>
                <a:cs typeface="Noto Serif Medium" pitchFamily="34" charset="-120"/>
              </a:rPr>
              <a:t>5</a:t>
            </a:r>
            <a:endParaRPr lang="en-US" sz="1700" dirty="0"/>
          </a:p>
        </p:txBody>
      </p:sp>
      <p:sp>
        <p:nvSpPr>
          <p:cNvPr id="27" name="Text 25"/>
          <p:cNvSpPr/>
          <p:nvPr/>
        </p:nvSpPr>
        <p:spPr>
          <a:xfrm>
            <a:off x="1420297" y="5828228"/>
            <a:ext cx="6798350" cy="276582"/>
          </a:xfrm>
          <a:prstGeom prst="rect">
            <a:avLst/>
          </a:prstGeom>
          <a:noFill/>
          <a:ln/>
        </p:spPr>
        <p:txBody>
          <a:bodyPr wrap="none" lIns="0" tIns="0" rIns="0" bIns="0" rtlCol="0" anchor="t"/>
          <a:lstStyle/>
          <a:p>
            <a:pPr marL="0" indent="0" algn="l">
              <a:lnSpc>
                <a:spcPts val="2150"/>
              </a:lnSpc>
              <a:buNone/>
            </a:pPr>
            <a:r>
              <a:rPr lang="en-US" sz="1700" b="1" dirty="0">
                <a:solidFill>
                  <a:srgbClr val="4C4C4C"/>
                </a:solidFill>
                <a:latin typeface="Noto Serif Medium" pitchFamily="34" charset="0"/>
                <a:ea typeface="Noto Serif Medium" pitchFamily="34" charset="-122"/>
                <a:cs typeface="Noto Serif Medium" pitchFamily="34" charset="-120"/>
              </a:rPr>
              <a:t>Diversify Beyond Minerals — Build a Balanced Export Basket</a:t>
            </a:r>
            <a:endParaRPr lang="en-US" sz="1700" dirty="0"/>
          </a:p>
        </p:txBody>
      </p:sp>
      <p:sp>
        <p:nvSpPr>
          <p:cNvPr id="28" name="Text 26"/>
          <p:cNvSpPr/>
          <p:nvPr/>
        </p:nvSpPr>
        <p:spPr>
          <a:xfrm>
            <a:off x="1420297" y="6193274"/>
            <a:ext cx="12693610" cy="471964"/>
          </a:xfrm>
          <a:prstGeom prst="rect">
            <a:avLst/>
          </a:prstGeom>
          <a:noFill/>
          <a:ln/>
        </p:spPr>
        <p:txBody>
          <a:bodyPr wrap="square" lIns="0" tIns="0" rIns="0" bIns="0" rtlCol="0" anchor="t"/>
          <a:lstStyle/>
          <a:p>
            <a:pPr marL="0" indent="0" algn="l">
              <a:lnSpc>
                <a:spcPts val="1850"/>
              </a:lnSpc>
              <a:buNone/>
            </a:pPr>
            <a:r>
              <a:rPr lang="en-US" sz="1200" dirty="0">
                <a:solidFill>
                  <a:srgbClr val="4C4C4C"/>
                </a:solidFill>
                <a:latin typeface="Noto Serif" pitchFamily="34" charset="0"/>
                <a:ea typeface="Noto Serif" pitchFamily="34" charset="-122"/>
                <a:cs typeface="Noto Serif" pitchFamily="34" charset="-120"/>
              </a:rPr>
              <a:t>Current trade is dominated by limestone and boulders, creating volatility. Scaling industrial exports (paper, methanol) and agri-exports (rice, turmeric, raisins, ginger) would stabilize truck flows, reduce dependency on a single commodity class, and generate steadier revenue streams.</a:t>
            </a:r>
            <a:endParaRPr lang="en-US" sz="1200" dirty="0"/>
          </a:p>
        </p:txBody>
      </p:sp>
      <p:sp>
        <p:nvSpPr>
          <p:cNvPr id="29" name="Shape 27"/>
          <p:cNvSpPr/>
          <p:nvPr/>
        </p:nvSpPr>
        <p:spPr>
          <a:xfrm>
            <a:off x="833199" y="7118628"/>
            <a:ext cx="442674" cy="15240"/>
          </a:xfrm>
          <a:prstGeom prst="roundRect">
            <a:avLst>
              <a:gd name="adj" fmla="val 406710"/>
            </a:avLst>
          </a:prstGeom>
          <a:solidFill>
            <a:srgbClr val="CCC4B8"/>
          </a:solidFill>
          <a:ln/>
        </p:spPr>
      </p:sp>
      <p:sp>
        <p:nvSpPr>
          <p:cNvPr id="30" name="Shape 28"/>
          <p:cNvSpPr/>
          <p:nvPr/>
        </p:nvSpPr>
        <p:spPr>
          <a:xfrm>
            <a:off x="516493" y="6960275"/>
            <a:ext cx="331946" cy="331946"/>
          </a:xfrm>
          <a:prstGeom prst="roundRect">
            <a:avLst>
              <a:gd name="adj" fmla="val 18672"/>
            </a:avLst>
          </a:prstGeom>
          <a:solidFill>
            <a:srgbClr val="E6DED2">
              <a:alpha val="50000"/>
            </a:srgbClr>
          </a:solidFill>
          <a:ln w="7620">
            <a:solidFill>
              <a:srgbClr val="CCC4B8"/>
            </a:solidFill>
            <a:prstDash val="solid"/>
          </a:ln>
          <a:effectLst>
            <a:outerShdw dist="12700" dir="2700000" algn="bl" rotWithShape="0">
              <a:srgbClr val="CCC4B8">
                <a:alpha val="100000"/>
              </a:srgbClr>
            </a:outerShdw>
          </a:effectLst>
        </p:spPr>
      </p:sp>
      <p:sp>
        <p:nvSpPr>
          <p:cNvPr id="31" name="Text 29"/>
          <p:cNvSpPr/>
          <p:nvPr/>
        </p:nvSpPr>
        <p:spPr>
          <a:xfrm>
            <a:off x="571798" y="6987897"/>
            <a:ext cx="221337" cy="276701"/>
          </a:xfrm>
          <a:prstGeom prst="rect">
            <a:avLst/>
          </a:prstGeom>
          <a:noFill/>
          <a:ln/>
        </p:spPr>
        <p:txBody>
          <a:bodyPr wrap="none" lIns="0" tIns="0" rIns="0" bIns="0" rtlCol="0" anchor="t"/>
          <a:lstStyle/>
          <a:p>
            <a:pPr marL="0" indent="0" algn="ctr">
              <a:lnSpc>
                <a:spcPts val="1700"/>
              </a:lnSpc>
              <a:buNone/>
            </a:pPr>
            <a:r>
              <a:rPr lang="en-US" sz="1700" dirty="0">
                <a:solidFill>
                  <a:srgbClr val="000000"/>
                </a:solidFill>
                <a:latin typeface="Noto Serif Medium" pitchFamily="34" charset="0"/>
                <a:ea typeface="Noto Serif Medium" pitchFamily="34" charset="-122"/>
                <a:cs typeface="Noto Serif Medium" pitchFamily="34" charset="-120"/>
              </a:rPr>
              <a:t>6</a:t>
            </a:r>
            <a:endParaRPr lang="en-US" sz="1700" dirty="0"/>
          </a:p>
        </p:txBody>
      </p:sp>
      <p:sp>
        <p:nvSpPr>
          <p:cNvPr id="32" name="Text 30"/>
          <p:cNvSpPr/>
          <p:nvPr/>
        </p:nvSpPr>
        <p:spPr>
          <a:xfrm>
            <a:off x="1420297" y="6987897"/>
            <a:ext cx="6311265" cy="276582"/>
          </a:xfrm>
          <a:prstGeom prst="rect">
            <a:avLst/>
          </a:prstGeom>
          <a:noFill/>
          <a:ln/>
        </p:spPr>
        <p:txBody>
          <a:bodyPr wrap="none" lIns="0" tIns="0" rIns="0" bIns="0" rtlCol="0" anchor="t"/>
          <a:lstStyle/>
          <a:p>
            <a:pPr marL="0" indent="0" algn="l">
              <a:lnSpc>
                <a:spcPts val="2150"/>
              </a:lnSpc>
              <a:buNone/>
            </a:pPr>
            <a:r>
              <a:rPr lang="en-US" sz="1700" b="1" dirty="0">
                <a:solidFill>
                  <a:srgbClr val="4C4C4C"/>
                </a:solidFill>
                <a:latin typeface="Noto Serif Medium" pitchFamily="34" charset="0"/>
                <a:ea typeface="Noto Serif Medium" pitchFamily="34" charset="-122"/>
                <a:cs typeface="Noto Serif Medium" pitchFamily="34" charset="-120"/>
              </a:rPr>
              <a:t>Create New Revenue Streams with Value-Added Services</a:t>
            </a:r>
            <a:endParaRPr lang="en-US" sz="1700" dirty="0"/>
          </a:p>
        </p:txBody>
      </p:sp>
      <p:sp>
        <p:nvSpPr>
          <p:cNvPr id="33" name="Text 31"/>
          <p:cNvSpPr/>
          <p:nvPr/>
        </p:nvSpPr>
        <p:spPr>
          <a:xfrm>
            <a:off x="1420297" y="7352943"/>
            <a:ext cx="12693610" cy="471964"/>
          </a:xfrm>
          <a:prstGeom prst="rect">
            <a:avLst/>
          </a:prstGeom>
          <a:noFill/>
          <a:ln/>
        </p:spPr>
        <p:txBody>
          <a:bodyPr wrap="square" lIns="0" tIns="0" rIns="0" bIns="0" rtlCol="0" anchor="t"/>
          <a:lstStyle/>
          <a:p>
            <a:pPr marL="0" indent="0" algn="l">
              <a:lnSpc>
                <a:spcPts val="1850"/>
              </a:lnSpc>
              <a:buNone/>
            </a:pPr>
            <a:r>
              <a:rPr lang="en-US" sz="1200" dirty="0">
                <a:solidFill>
                  <a:srgbClr val="4C4C4C"/>
                </a:solidFill>
                <a:latin typeface="Noto Serif" pitchFamily="34" charset="0"/>
                <a:ea typeface="Noto Serif" pitchFamily="34" charset="-122"/>
                <a:cs typeface="Noto Serif" pitchFamily="34" charset="-120"/>
              </a:rPr>
              <a:t>Today, “Other Revenues” account for less than 10%. By deploying digital queue/payment systems (e-token apps, SMS alerts, cashless collections) and investing in cold storage and testing labs, LPAI can unlock new revenue heads — lab fees, storage charges, service charges — while plugging leakages and enabling high-value perishable trade.</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641152" y="530185"/>
            <a:ext cx="4767858" cy="572453"/>
          </a:xfrm>
          <a:prstGeom prst="rect">
            <a:avLst/>
          </a:prstGeom>
          <a:noFill/>
          <a:ln/>
        </p:spPr>
        <p:txBody>
          <a:bodyPr wrap="none" lIns="0" tIns="0" rIns="0" bIns="0" rtlCol="0" anchor="t"/>
          <a:lstStyle/>
          <a:p>
            <a:pPr marL="0" indent="0" algn="l">
              <a:lnSpc>
                <a:spcPts val="4500"/>
              </a:lnSpc>
              <a:buNone/>
            </a:pPr>
            <a:r>
              <a:rPr lang="en-US" sz="3600" dirty="0">
                <a:solidFill>
                  <a:srgbClr val="3A3A3A"/>
                </a:solidFill>
                <a:latin typeface="Noto Serif Medium" pitchFamily="34" charset="0"/>
                <a:ea typeface="Noto Serif Medium" pitchFamily="34" charset="-122"/>
                <a:cs typeface="Noto Serif Medium" pitchFamily="34" charset="-120"/>
              </a:rPr>
              <a:t>4.Strategic Alignment</a:t>
            </a:r>
            <a:endParaRPr lang="en-US" sz="3600" dirty="0"/>
          </a:p>
        </p:txBody>
      </p:sp>
      <p:sp>
        <p:nvSpPr>
          <p:cNvPr id="3" name="Text 1"/>
          <p:cNvSpPr/>
          <p:nvPr/>
        </p:nvSpPr>
        <p:spPr>
          <a:xfrm>
            <a:off x="641152" y="1377315"/>
            <a:ext cx="7003494" cy="343495"/>
          </a:xfrm>
          <a:prstGeom prst="rect">
            <a:avLst/>
          </a:prstGeom>
          <a:noFill/>
          <a:ln/>
        </p:spPr>
        <p:txBody>
          <a:bodyPr wrap="none" lIns="0" tIns="0" rIns="0" bIns="0" rtlCol="0" anchor="t"/>
          <a:lstStyle/>
          <a:p>
            <a:pPr marL="0" indent="0" algn="l">
              <a:lnSpc>
                <a:spcPts val="2700"/>
              </a:lnSpc>
              <a:buNone/>
            </a:pPr>
            <a:r>
              <a:rPr lang="en-US" sz="2150" b="1" dirty="0">
                <a:solidFill>
                  <a:srgbClr val="3A3A3A"/>
                </a:solidFill>
                <a:latin typeface="Noto Serif Medium" pitchFamily="34" charset="0"/>
                <a:ea typeface="Noto Serif Medium" pitchFamily="34" charset="-122"/>
                <a:cs typeface="Noto Serif Medium" pitchFamily="34" charset="-120"/>
              </a:rPr>
              <a:t>Strategic Alignment: Policy &amp; Corridor Integration</a:t>
            </a:r>
            <a:endParaRPr lang="en-US" sz="2150" dirty="0"/>
          </a:p>
        </p:txBody>
      </p:sp>
      <p:pic>
        <p:nvPicPr>
          <p:cNvPr id="4" name="Image 0" descr="preencoded.png"/>
          <p:cNvPicPr>
            <a:picLocks noChangeAspect="1"/>
          </p:cNvPicPr>
          <p:nvPr/>
        </p:nvPicPr>
        <p:blipFill>
          <a:blip r:embed="rId3"/>
          <a:stretch>
            <a:fillRect/>
          </a:stretch>
        </p:blipFill>
        <p:spPr>
          <a:xfrm>
            <a:off x="641152" y="1995488"/>
            <a:ext cx="4449366" cy="732711"/>
          </a:xfrm>
          <a:prstGeom prst="rect">
            <a:avLst/>
          </a:prstGeom>
        </p:spPr>
      </p:pic>
      <p:sp>
        <p:nvSpPr>
          <p:cNvPr id="5" name="Text 2"/>
          <p:cNvSpPr/>
          <p:nvPr/>
        </p:nvSpPr>
        <p:spPr>
          <a:xfrm>
            <a:off x="824270" y="2911316"/>
            <a:ext cx="3702725" cy="286107"/>
          </a:xfrm>
          <a:prstGeom prst="rect">
            <a:avLst/>
          </a:prstGeom>
          <a:noFill/>
          <a:ln/>
        </p:spPr>
        <p:txBody>
          <a:bodyPr wrap="none" lIns="0" tIns="0" rIns="0" bIns="0" rtlCol="0" anchor="t"/>
          <a:lstStyle/>
          <a:p>
            <a:pPr marL="0" indent="0" algn="l">
              <a:lnSpc>
                <a:spcPts val="2250"/>
              </a:lnSpc>
              <a:buNone/>
            </a:pPr>
            <a:r>
              <a:rPr lang="en-US" sz="1800" b="1" dirty="0">
                <a:solidFill>
                  <a:srgbClr val="4C4C4C"/>
                </a:solidFill>
                <a:latin typeface="Noto Serif Medium" pitchFamily="34" charset="0"/>
                <a:ea typeface="Noto Serif Medium" pitchFamily="34" charset="-122"/>
                <a:cs typeface="Noto Serif Medium" pitchFamily="34" charset="-120"/>
              </a:rPr>
              <a:t>BBIN Motor Vehicles Agreement</a:t>
            </a:r>
            <a:endParaRPr lang="en-US" sz="1800" dirty="0"/>
          </a:p>
        </p:txBody>
      </p:sp>
      <p:sp>
        <p:nvSpPr>
          <p:cNvPr id="6" name="Text 3"/>
          <p:cNvSpPr/>
          <p:nvPr/>
        </p:nvSpPr>
        <p:spPr>
          <a:xfrm>
            <a:off x="824270" y="3307318"/>
            <a:ext cx="4083129" cy="879396"/>
          </a:xfrm>
          <a:prstGeom prst="rect">
            <a:avLst/>
          </a:prstGeom>
          <a:noFill/>
          <a:ln/>
        </p:spPr>
        <p:txBody>
          <a:bodyPr wrap="square" lIns="0" tIns="0" rIns="0" bIns="0" rtlCol="0" anchor="t"/>
          <a:lstStyle/>
          <a:p>
            <a:pPr marL="342900" indent="-342900" algn="l">
              <a:lnSpc>
                <a:spcPts val="2300"/>
              </a:lnSpc>
              <a:buSzPct val="100000"/>
              <a:buFont typeface="+mj-lt"/>
              <a:buAutoNum type="arabicPeriod"/>
            </a:pPr>
            <a:r>
              <a:rPr lang="en-US" sz="1400" dirty="0">
                <a:solidFill>
                  <a:srgbClr val="4C4C4C"/>
                </a:solidFill>
                <a:latin typeface="Noto Serif" pitchFamily="34" charset="0"/>
                <a:ea typeface="Noto Serif" pitchFamily="34" charset="-122"/>
                <a:cs typeface="Noto Serif" pitchFamily="34" charset="-120"/>
              </a:rPr>
              <a:t>Signed in 2015, aims for seamless truck movement across Bhutan, Bangladesh, India, and Nepal. </a:t>
            </a:r>
            <a:endParaRPr lang="en-US" sz="1400" dirty="0"/>
          </a:p>
        </p:txBody>
      </p:sp>
      <p:sp>
        <p:nvSpPr>
          <p:cNvPr id="7" name="Text 4"/>
          <p:cNvSpPr/>
          <p:nvPr/>
        </p:nvSpPr>
        <p:spPr>
          <a:xfrm>
            <a:off x="824270" y="4250769"/>
            <a:ext cx="4083129" cy="879396"/>
          </a:xfrm>
          <a:prstGeom prst="rect">
            <a:avLst/>
          </a:prstGeom>
          <a:noFill/>
          <a:ln/>
        </p:spPr>
        <p:txBody>
          <a:bodyPr wrap="square" lIns="0" tIns="0" rIns="0" bIns="0" rtlCol="0" anchor="t"/>
          <a:lstStyle/>
          <a:p>
            <a:pPr marL="342900" indent="-342900" algn="l">
              <a:lnSpc>
                <a:spcPts val="2300"/>
              </a:lnSpc>
              <a:buSzPct val="100000"/>
              <a:buFont typeface="+mj-lt"/>
              <a:buAutoNum type="arabicPeriod" startAt="2"/>
            </a:pPr>
            <a:r>
              <a:rPr lang="en-US" sz="1400" dirty="0">
                <a:solidFill>
                  <a:srgbClr val="4C4C4C"/>
                </a:solidFill>
                <a:latin typeface="Noto Serif" pitchFamily="34" charset="0"/>
                <a:ea typeface="Noto Serif" pitchFamily="34" charset="-122"/>
                <a:cs typeface="Noto Serif" pitchFamily="34" charset="-120"/>
              </a:rPr>
              <a:t>Still not fully implemented (Bhutan pending ratification), forcing transshipment at borders and raising costs.</a:t>
            </a:r>
            <a:endParaRPr lang="en-US" sz="1400" dirty="0"/>
          </a:p>
        </p:txBody>
      </p:sp>
      <p:sp>
        <p:nvSpPr>
          <p:cNvPr id="8" name="Text 5"/>
          <p:cNvSpPr/>
          <p:nvPr/>
        </p:nvSpPr>
        <p:spPr>
          <a:xfrm>
            <a:off x="824270" y="5194221"/>
            <a:ext cx="4083129" cy="879396"/>
          </a:xfrm>
          <a:prstGeom prst="rect">
            <a:avLst/>
          </a:prstGeom>
          <a:noFill/>
          <a:ln/>
        </p:spPr>
        <p:txBody>
          <a:bodyPr wrap="square" lIns="0" tIns="0" rIns="0" bIns="0" rtlCol="0" anchor="t"/>
          <a:lstStyle/>
          <a:p>
            <a:pPr marL="342900" indent="-342900" algn="l">
              <a:lnSpc>
                <a:spcPts val="2300"/>
              </a:lnSpc>
              <a:buSzPct val="100000"/>
              <a:buFont typeface="+mj-lt"/>
              <a:buAutoNum type="arabicPeriod" startAt="3"/>
            </a:pPr>
            <a:r>
              <a:rPr lang="en-US" sz="1400" dirty="0">
                <a:solidFill>
                  <a:srgbClr val="4C4C4C"/>
                </a:solidFill>
                <a:latin typeface="Noto Serif" pitchFamily="34" charset="0"/>
                <a:ea typeface="Noto Serif" pitchFamily="34" charset="-122"/>
                <a:cs typeface="Noto Serif" pitchFamily="34" charset="-120"/>
              </a:rPr>
              <a:t>Can unlock seamless cross-border truck access to Chattogram (~427 km), removing costly transshipment.</a:t>
            </a:r>
            <a:endParaRPr lang="en-US" sz="1400" dirty="0"/>
          </a:p>
        </p:txBody>
      </p:sp>
      <p:pic>
        <p:nvPicPr>
          <p:cNvPr id="9" name="Image 1" descr="preencoded.png"/>
          <p:cNvPicPr>
            <a:picLocks noChangeAspect="1"/>
          </p:cNvPicPr>
          <p:nvPr/>
        </p:nvPicPr>
        <p:blipFill>
          <a:blip r:embed="rId4"/>
          <a:stretch>
            <a:fillRect/>
          </a:stretch>
        </p:blipFill>
        <p:spPr>
          <a:xfrm>
            <a:off x="5090517" y="1995488"/>
            <a:ext cx="4449366" cy="732711"/>
          </a:xfrm>
          <a:prstGeom prst="rect">
            <a:avLst/>
          </a:prstGeom>
        </p:spPr>
      </p:pic>
      <p:sp>
        <p:nvSpPr>
          <p:cNvPr id="10" name="Text 6"/>
          <p:cNvSpPr/>
          <p:nvPr/>
        </p:nvSpPr>
        <p:spPr>
          <a:xfrm>
            <a:off x="5273635" y="2911316"/>
            <a:ext cx="2713434" cy="286107"/>
          </a:xfrm>
          <a:prstGeom prst="rect">
            <a:avLst/>
          </a:prstGeom>
          <a:noFill/>
          <a:ln/>
        </p:spPr>
        <p:txBody>
          <a:bodyPr wrap="none" lIns="0" tIns="0" rIns="0" bIns="0" rtlCol="0" anchor="t"/>
          <a:lstStyle/>
          <a:p>
            <a:pPr marL="0" indent="0" algn="l">
              <a:lnSpc>
                <a:spcPts val="2250"/>
              </a:lnSpc>
              <a:buNone/>
            </a:pPr>
            <a:r>
              <a:rPr lang="en-US" sz="1800" b="1" dirty="0">
                <a:solidFill>
                  <a:srgbClr val="4C4C4C"/>
                </a:solidFill>
                <a:latin typeface="Noto Serif Medium" pitchFamily="34" charset="0"/>
                <a:ea typeface="Noto Serif Medium" pitchFamily="34" charset="-122"/>
                <a:cs typeface="Noto Serif Medium" pitchFamily="34" charset="-120"/>
              </a:rPr>
              <a:t>IMT Trilateral Highway</a:t>
            </a:r>
            <a:endParaRPr lang="en-US" sz="1800" dirty="0"/>
          </a:p>
        </p:txBody>
      </p:sp>
      <p:sp>
        <p:nvSpPr>
          <p:cNvPr id="11" name="Text 7"/>
          <p:cNvSpPr/>
          <p:nvPr/>
        </p:nvSpPr>
        <p:spPr>
          <a:xfrm>
            <a:off x="5273635" y="3307318"/>
            <a:ext cx="4083129" cy="586264"/>
          </a:xfrm>
          <a:prstGeom prst="rect">
            <a:avLst/>
          </a:prstGeom>
          <a:noFill/>
          <a:ln/>
        </p:spPr>
        <p:txBody>
          <a:bodyPr wrap="square" lIns="0" tIns="0" rIns="0" bIns="0" rtlCol="0" anchor="t"/>
          <a:lstStyle/>
          <a:p>
            <a:pPr marL="342900" indent="-342900" algn="l">
              <a:lnSpc>
                <a:spcPts val="2300"/>
              </a:lnSpc>
              <a:buSzPct val="100000"/>
              <a:buFont typeface="+mj-lt"/>
              <a:buAutoNum type="arabicPeriod"/>
            </a:pPr>
            <a:r>
              <a:rPr lang="en-US" sz="1400" dirty="0">
                <a:solidFill>
                  <a:srgbClr val="4C4C4C"/>
                </a:solidFill>
                <a:latin typeface="Noto Serif" pitchFamily="34" charset="0"/>
                <a:ea typeface="Noto Serif" pitchFamily="34" charset="-122"/>
                <a:cs typeface="Noto Serif" pitchFamily="34" charset="-120"/>
              </a:rPr>
              <a:t>Strategic corridor linking India’s Northeast with Myanmar and Thailand. </a:t>
            </a:r>
            <a:endParaRPr lang="en-US" sz="1400" dirty="0"/>
          </a:p>
        </p:txBody>
      </p:sp>
      <p:sp>
        <p:nvSpPr>
          <p:cNvPr id="12" name="Text 8"/>
          <p:cNvSpPr/>
          <p:nvPr/>
        </p:nvSpPr>
        <p:spPr>
          <a:xfrm>
            <a:off x="5273635" y="3957638"/>
            <a:ext cx="4083129" cy="879396"/>
          </a:xfrm>
          <a:prstGeom prst="rect">
            <a:avLst/>
          </a:prstGeom>
          <a:noFill/>
          <a:ln/>
        </p:spPr>
        <p:txBody>
          <a:bodyPr wrap="square" lIns="0" tIns="0" rIns="0" bIns="0" rtlCol="0" anchor="t"/>
          <a:lstStyle/>
          <a:p>
            <a:pPr marL="342900" indent="-342900" algn="l">
              <a:lnSpc>
                <a:spcPts val="2300"/>
              </a:lnSpc>
              <a:buSzPct val="100000"/>
              <a:buFont typeface="+mj-lt"/>
              <a:buAutoNum type="arabicPeriod" startAt="2"/>
            </a:pPr>
            <a:r>
              <a:rPr lang="en-US" sz="1400" dirty="0">
                <a:solidFill>
                  <a:srgbClr val="4C4C4C"/>
                </a:solidFill>
                <a:latin typeface="Noto Serif" pitchFamily="34" charset="0"/>
                <a:ea typeface="Noto Serif" pitchFamily="34" charset="-122"/>
                <a:cs typeface="Noto Serif" pitchFamily="34" charset="-120"/>
              </a:rPr>
              <a:t>Dawki is positioned to serve as a feeder node but connectivity gaps delay operationalization.</a:t>
            </a:r>
            <a:endParaRPr lang="en-US" sz="1400" dirty="0"/>
          </a:p>
        </p:txBody>
      </p:sp>
      <p:sp>
        <p:nvSpPr>
          <p:cNvPr id="13" name="Text 9"/>
          <p:cNvSpPr/>
          <p:nvPr/>
        </p:nvSpPr>
        <p:spPr>
          <a:xfrm>
            <a:off x="5273635" y="4901089"/>
            <a:ext cx="4083129" cy="879396"/>
          </a:xfrm>
          <a:prstGeom prst="rect">
            <a:avLst/>
          </a:prstGeom>
          <a:noFill/>
          <a:ln/>
        </p:spPr>
        <p:txBody>
          <a:bodyPr wrap="square" lIns="0" tIns="0" rIns="0" bIns="0" rtlCol="0" anchor="t"/>
          <a:lstStyle/>
          <a:p>
            <a:pPr marL="342900" indent="-342900" algn="l">
              <a:lnSpc>
                <a:spcPts val="2300"/>
              </a:lnSpc>
              <a:buSzPct val="100000"/>
              <a:buFont typeface="+mj-lt"/>
              <a:buAutoNum type="arabicPeriod" startAt="3"/>
            </a:pPr>
            <a:r>
              <a:rPr lang="en-US" sz="1400" dirty="0">
                <a:solidFill>
                  <a:srgbClr val="4C4C4C"/>
                </a:solidFill>
                <a:latin typeface="Noto Serif" pitchFamily="34" charset="0"/>
                <a:ea typeface="Noto Serif" pitchFamily="34" charset="-122"/>
                <a:cs typeface="Noto Serif" pitchFamily="34" charset="-120"/>
              </a:rPr>
              <a:t>Position Dawki as a node linking Northeast India to ASEAN markets via Myanmar–Thailand.</a:t>
            </a:r>
            <a:endParaRPr lang="en-US" sz="1400" dirty="0"/>
          </a:p>
        </p:txBody>
      </p:sp>
      <p:pic>
        <p:nvPicPr>
          <p:cNvPr id="14" name="Image 2" descr="preencoded.png"/>
          <p:cNvPicPr>
            <a:picLocks noChangeAspect="1"/>
          </p:cNvPicPr>
          <p:nvPr/>
        </p:nvPicPr>
        <p:blipFill>
          <a:blip r:embed="rId5"/>
          <a:stretch>
            <a:fillRect/>
          </a:stretch>
        </p:blipFill>
        <p:spPr>
          <a:xfrm>
            <a:off x="9539883" y="1995488"/>
            <a:ext cx="4449366" cy="732711"/>
          </a:xfrm>
          <a:prstGeom prst="rect">
            <a:avLst/>
          </a:prstGeom>
        </p:spPr>
      </p:pic>
      <p:sp>
        <p:nvSpPr>
          <p:cNvPr id="15" name="Text 10"/>
          <p:cNvSpPr/>
          <p:nvPr/>
        </p:nvSpPr>
        <p:spPr>
          <a:xfrm>
            <a:off x="9723001" y="2911316"/>
            <a:ext cx="2699742" cy="286107"/>
          </a:xfrm>
          <a:prstGeom prst="rect">
            <a:avLst/>
          </a:prstGeom>
          <a:noFill/>
          <a:ln/>
        </p:spPr>
        <p:txBody>
          <a:bodyPr wrap="none" lIns="0" tIns="0" rIns="0" bIns="0" rtlCol="0" anchor="t"/>
          <a:lstStyle/>
          <a:p>
            <a:pPr marL="0" indent="0" algn="l">
              <a:lnSpc>
                <a:spcPts val="2250"/>
              </a:lnSpc>
              <a:buNone/>
            </a:pPr>
            <a:r>
              <a:rPr lang="en-US" sz="1800" b="1" dirty="0">
                <a:solidFill>
                  <a:srgbClr val="4C4C4C"/>
                </a:solidFill>
                <a:latin typeface="Noto Serif Medium" pitchFamily="34" charset="0"/>
                <a:ea typeface="Noto Serif Medium" pitchFamily="34" charset="-122"/>
                <a:cs typeface="Noto Serif Medium" pitchFamily="34" charset="-120"/>
              </a:rPr>
              <a:t>WTO Trade Facilitation</a:t>
            </a:r>
            <a:endParaRPr lang="en-US" sz="1800" dirty="0"/>
          </a:p>
        </p:txBody>
      </p:sp>
      <p:sp>
        <p:nvSpPr>
          <p:cNvPr id="16" name="Text 11"/>
          <p:cNvSpPr/>
          <p:nvPr/>
        </p:nvSpPr>
        <p:spPr>
          <a:xfrm>
            <a:off x="9723001" y="3307318"/>
            <a:ext cx="4083129" cy="1172528"/>
          </a:xfrm>
          <a:prstGeom prst="rect">
            <a:avLst/>
          </a:prstGeom>
          <a:noFill/>
          <a:ln/>
        </p:spPr>
        <p:txBody>
          <a:bodyPr wrap="square" lIns="0" tIns="0" rIns="0" bIns="0" rtlCol="0" anchor="t"/>
          <a:lstStyle/>
          <a:p>
            <a:pPr marL="342900" indent="-342900" algn="l">
              <a:lnSpc>
                <a:spcPts val="2300"/>
              </a:lnSpc>
              <a:buSzPct val="100000"/>
              <a:buFont typeface="+mj-lt"/>
              <a:buAutoNum type="arabicPeriod"/>
            </a:pPr>
            <a:r>
              <a:rPr lang="en-US" sz="1400" dirty="0">
                <a:solidFill>
                  <a:srgbClr val="4C4C4C"/>
                </a:solidFill>
                <a:latin typeface="Noto Serif" pitchFamily="34" charset="0"/>
                <a:ea typeface="Noto Serif" pitchFamily="34" charset="-122"/>
                <a:cs typeface="Noto Serif" pitchFamily="34" charset="-120"/>
              </a:rPr>
              <a:t>India and Bangladesh are signatories, yet paperless trade, single-window systems, and joint inspections remain partly implemented, limiting efficiency gains.</a:t>
            </a:r>
            <a:endParaRPr lang="en-US" sz="1400" dirty="0"/>
          </a:p>
        </p:txBody>
      </p:sp>
      <p:sp>
        <p:nvSpPr>
          <p:cNvPr id="17" name="Text 12"/>
          <p:cNvSpPr/>
          <p:nvPr/>
        </p:nvSpPr>
        <p:spPr>
          <a:xfrm>
            <a:off x="9723001" y="4543901"/>
            <a:ext cx="4083129" cy="586264"/>
          </a:xfrm>
          <a:prstGeom prst="rect">
            <a:avLst/>
          </a:prstGeom>
          <a:noFill/>
          <a:ln/>
        </p:spPr>
        <p:txBody>
          <a:bodyPr wrap="square" lIns="0" tIns="0" rIns="0" bIns="0" rtlCol="0" anchor="t"/>
          <a:lstStyle/>
          <a:p>
            <a:pPr marL="342900" indent="-342900" algn="l">
              <a:lnSpc>
                <a:spcPts val="2300"/>
              </a:lnSpc>
              <a:buSzPct val="100000"/>
              <a:buFont typeface="+mj-lt"/>
              <a:buAutoNum type="arabicPeriod" startAt="2"/>
            </a:pPr>
            <a:r>
              <a:rPr lang="en-US" sz="1400" dirty="0">
                <a:solidFill>
                  <a:srgbClr val="4C4C4C"/>
                </a:solidFill>
                <a:latin typeface="Noto Serif" pitchFamily="34" charset="0"/>
                <a:ea typeface="Noto Serif" pitchFamily="34" charset="-122"/>
                <a:cs typeface="Noto Serif" pitchFamily="34" charset="-120"/>
              </a:rPr>
              <a:t>Mandating paperless cross-border trade and reduced clearance delays.</a:t>
            </a:r>
            <a:endParaRPr lang="en-US" sz="1400" dirty="0"/>
          </a:p>
        </p:txBody>
      </p:sp>
      <p:sp>
        <p:nvSpPr>
          <p:cNvPr id="18" name="Text 13"/>
          <p:cNvSpPr/>
          <p:nvPr/>
        </p:nvSpPr>
        <p:spPr>
          <a:xfrm>
            <a:off x="641152" y="6462713"/>
            <a:ext cx="13348097" cy="586264"/>
          </a:xfrm>
          <a:prstGeom prst="rect">
            <a:avLst/>
          </a:prstGeom>
          <a:noFill/>
          <a:ln/>
        </p:spPr>
        <p:txBody>
          <a:bodyPr wrap="square" lIns="0" tIns="0" rIns="0" bIns="0" rtlCol="0" anchor="t"/>
          <a:lstStyle/>
          <a:p>
            <a:pPr marL="342900" indent="-342900" algn="l">
              <a:lnSpc>
                <a:spcPts val="2300"/>
              </a:lnSpc>
              <a:buSzPct val="100000"/>
              <a:buChar char="•"/>
            </a:pPr>
            <a:r>
              <a:rPr lang="en-US" sz="1400" b="1" dirty="0">
                <a:solidFill>
                  <a:srgbClr val="4C4C4C"/>
                </a:solidFill>
                <a:latin typeface="Noto Serif" pitchFamily="34" charset="0"/>
                <a:ea typeface="Noto Serif" pitchFamily="34" charset="-122"/>
                <a:cs typeface="Noto Serif" pitchFamily="34" charset="-120"/>
              </a:rPr>
              <a:t>Strategic Corridors</a:t>
            </a:r>
            <a:r>
              <a:rPr lang="en-US" sz="1400" dirty="0">
                <a:solidFill>
                  <a:srgbClr val="4C4C4C"/>
                </a:solidFill>
                <a:latin typeface="Noto Serif" pitchFamily="34" charset="0"/>
                <a:ea typeface="Noto Serif" pitchFamily="34" charset="-122"/>
                <a:cs typeface="Noto Serif" pitchFamily="34" charset="-120"/>
              </a:rPr>
              <a:t>: Dawki–Tamabil identified for symmetric upgrades under bilateral frameworks; progress is uneven, particularly on the Bangladesh side.</a:t>
            </a:r>
            <a:endParaRPr lang="en-US" sz="1400" dirty="0"/>
          </a:p>
        </p:txBody>
      </p:sp>
      <p:sp>
        <p:nvSpPr>
          <p:cNvPr id="19" name="Text 14"/>
          <p:cNvSpPr/>
          <p:nvPr/>
        </p:nvSpPr>
        <p:spPr>
          <a:xfrm>
            <a:off x="641152" y="7113032"/>
            <a:ext cx="13348097" cy="586264"/>
          </a:xfrm>
          <a:prstGeom prst="rect">
            <a:avLst/>
          </a:prstGeom>
          <a:noFill/>
          <a:ln/>
        </p:spPr>
        <p:txBody>
          <a:bodyPr wrap="square" lIns="0" tIns="0" rIns="0" bIns="0" rtlCol="0" anchor="t"/>
          <a:lstStyle/>
          <a:p>
            <a:pPr marL="342900" indent="-342900" algn="l">
              <a:lnSpc>
                <a:spcPts val="2300"/>
              </a:lnSpc>
              <a:buSzPct val="100000"/>
              <a:buChar char="•"/>
            </a:pPr>
            <a:r>
              <a:rPr lang="en-US" sz="1400" b="1" dirty="0">
                <a:solidFill>
                  <a:srgbClr val="4C4C4C"/>
                </a:solidFill>
                <a:latin typeface="Noto Serif" pitchFamily="34" charset="0"/>
                <a:ea typeface="Noto Serif" pitchFamily="34" charset="-122"/>
                <a:cs typeface="Noto Serif" pitchFamily="34" charset="-120"/>
              </a:rPr>
              <a:t>Policy Outcome</a:t>
            </a:r>
            <a:r>
              <a:rPr lang="en-US" sz="1400" dirty="0">
                <a:solidFill>
                  <a:srgbClr val="4C4C4C"/>
                </a:solidFill>
                <a:latin typeface="Noto Serif" pitchFamily="34" charset="0"/>
                <a:ea typeface="Noto Serif" pitchFamily="34" charset="-122"/>
                <a:cs typeface="Noto Serif" pitchFamily="34" charset="-120"/>
              </a:rPr>
              <a:t>: Dawki’s role as a strategic integration point under Act East Policy and BBIN frameworks remains under-realized due to incomplete policy execution.</a:t>
            </a:r>
            <a:endParaRPr lang="en-US" sz="1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438269" y="444103"/>
            <a:ext cx="5221724" cy="391358"/>
          </a:xfrm>
          <a:prstGeom prst="rect">
            <a:avLst/>
          </a:prstGeom>
          <a:noFill/>
          <a:ln/>
        </p:spPr>
        <p:txBody>
          <a:bodyPr wrap="none" lIns="0" tIns="0" rIns="0" bIns="0" rtlCol="0" anchor="t"/>
          <a:lstStyle/>
          <a:p>
            <a:pPr marL="0" indent="0" algn="l">
              <a:lnSpc>
                <a:spcPts val="3050"/>
              </a:lnSpc>
              <a:buNone/>
            </a:pPr>
            <a:r>
              <a:rPr lang="en-US" sz="2450" dirty="0">
                <a:solidFill>
                  <a:srgbClr val="3A3A3A"/>
                </a:solidFill>
                <a:latin typeface="Noto Serif Medium" pitchFamily="34" charset="0"/>
                <a:ea typeface="Noto Serif Medium" pitchFamily="34" charset="-122"/>
                <a:cs typeface="Noto Serif Medium" pitchFamily="34" charset="-120"/>
              </a:rPr>
              <a:t>Recommendations &amp; Action Points</a:t>
            </a:r>
            <a:endParaRPr lang="en-US" sz="2450" dirty="0"/>
          </a:p>
        </p:txBody>
      </p:sp>
      <p:sp>
        <p:nvSpPr>
          <p:cNvPr id="3" name="Text 1"/>
          <p:cNvSpPr/>
          <p:nvPr/>
        </p:nvSpPr>
        <p:spPr>
          <a:xfrm>
            <a:off x="438269" y="1085850"/>
            <a:ext cx="13753862" cy="200382"/>
          </a:xfrm>
          <a:prstGeom prst="rect">
            <a:avLst/>
          </a:prstGeom>
          <a:noFill/>
          <a:ln/>
        </p:spPr>
        <p:txBody>
          <a:bodyPr wrap="none" lIns="0" tIns="0" rIns="0" bIns="0" rtlCol="0" anchor="t"/>
          <a:lstStyle/>
          <a:p>
            <a:pPr marL="0" indent="0" algn="l">
              <a:lnSpc>
                <a:spcPts val="1550"/>
              </a:lnSpc>
              <a:buNone/>
            </a:pPr>
            <a:r>
              <a:rPr lang="en-US" sz="1400" b="1" dirty="0">
                <a:solidFill>
                  <a:srgbClr val="4C4C4C"/>
                </a:solidFill>
                <a:latin typeface="Noto Serif" pitchFamily="34" charset="0"/>
                <a:ea typeface="Noto Serif" pitchFamily="34" charset="-122"/>
                <a:cs typeface="Noto Serif" pitchFamily="34" charset="-120"/>
              </a:rPr>
              <a:t>1. Infrastructure &amp; Capacity </a:t>
            </a:r>
            <a:r>
              <a:rPr lang="en-US" sz="1400" dirty="0">
                <a:solidFill>
                  <a:srgbClr val="4C4C4C"/>
                </a:solidFill>
                <a:latin typeface="Noto Serif" pitchFamily="34" charset="0"/>
                <a:ea typeface="Noto Serif" pitchFamily="34" charset="-122"/>
                <a:cs typeface="Noto Serif" pitchFamily="34" charset="-120"/>
              </a:rPr>
              <a:t> </a:t>
            </a:r>
            <a:endParaRPr lang="en-US" sz="1400" dirty="0"/>
          </a:p>
        </p:txBody>
      </p:sp>
      <p:sp>
        <p:nvSpPr>
          <p:cNvPr id="4" name="Text 2"/>
          <p:cNvSpPr/>
          <p:nvPr/>
        </p:nvSpPr>
        <p:spPr>
          <a:xfrm>
            <a:off x="438269" y="1427083"/>
            <a:ext cx="13753862" cy="200382"/>
          </a:xfrm>
          <a:prstGeom prst="rect">
            <a:avLst/>
          </a:prstGeom>
          <a:noFill/>
          <a:ln/>
        </p:spPr>
        <p:txBody>
          <a:bodyPr wrap="none" lIns="0" tIns="0" rIns="0" bIns="0" rtlCol="0" anchor="t"/>
          <a:lstStyle/>
          <a:p>
            <a:pPr marL="342900" indent="-342900" algn="l">
              <a:lnSpc>
                <a:spcPts val="1550"/>
              </a:lnSpc>
              <a:buSzPct val="100000"/>
              <a:buChar char="•"/>
            </a:pPr>
            <a:r>
              <a:rPr lang="en-US" sz="1400" dirty="0">
                <a:solidFill>
                  <a:srgbClr val="4C4C4C"/>
                </a:solidFill>
                <a:latin typeface="Noto Serif" pitchFamily="34" charset="0"/>
                <a:ea typeface="Noto Serif" pitchFamily="34" charset="-122"/>
                <a:cs typeface="Noto Serif" pitchFamily="34" charset="-120"/>
              </a:rPr>
              <a:t>Fast-tracking existing and upcoming Shillong–Dawki road expansion to ease approach bottlenecks.  </a:t>
            </a:r>
            <a:endParaRPr lang="en-US" sz="1400" dirty="0"/>
          </a:p>
        </p:txBody>
      </p:sp>
      <p:sp>
        <p:nvSpPr>
          <p:cNvPr id="5" name="Text 3"/>
          <p:cNvSpPr/>
          <p:nvPr/>
        </p:nvSpPr>
        <p:spPr>
          <a:xfrm>
            <a:off x="438269" y="1671280"/>
            <a:ext cx="13753862" cy="200382"/>
          </a:xfrm>
          <a:prstGeom prst="rect">
            <a:avLst/>
          </a:prstGeom>
          <a:noFill/>
          <a:ln/>
        </p:spPr>
        <p:txBody>
          <a:bodyPr wrap="none" lIns="0" tIns="0" rIns="0" bIns="0" rtlCol="0" anchor="t"/>
          <a:lstStyle/>
          <a:p>
            <a:pPr marL="342900" indent="-342900" algn="l">
              <a:lnSpc>
                <a:spcPts val="1550"/>
              </a:lnSpc>
              <a:buSzPct val="100000"/>
              <a:buChar char="•"/>
            </a:pPr>
            <a:r>
              <a:rPr lang="en-US" sz="1400" dirty="0">
                <a:solidFill>
                  <a:srgbClr val="4C4C4C"/>
                </a:solidFill>
                <a:latin typeface="Noto Serif" pitchFamily="34" charset="0"/>
                <a:ea typeface="Noto Serif" pitchFamily="34" charset="-122"/>
                <a:cs typeface="Noto Serif" pitchFamily="34" charset="-120"/>
              </a:rPr>
              <a:t>Operationalize 2nd weighbridge + yard expansion to raise throughput.  </a:t>
            </a:r>
            <a:endParaRPr lang="en-US" sz="1400" dirty="0"/>
          </a:p>
        </p:txBody>
      </p:sp>
      <p:sp>
        <p:nvSpPr>
          <p:cNvPr id="6" name="Text 4"/>
          <p:cNvSpPr/>
          <p:nvPr/>
        </p:nvSpPr>
        <p:spPr>
          <a:xfrm>
            <a:off x="438269" y="1915478"/>
            <a:ext cx="13753862" cy="200382"/>
          </a:xfrm>
          <a:prstGeom prst="rect">
            <a:avLst/>
          </a:prstGeom>
          <a:noFill/>
          <a:ln/>
        </p:spPr>
        <p:txBody>
          <a:bodyPr wrap="none" lIns="0" tIns="0" rIns="0" bIns="0" rtlCol="0" anchor="t"/>
          <a:lstStyle/>
          <a:p>
            <a:pPr marL="342900" indent="-342900" algn="l">
              <a:lnSpc>
                <a:spcPts val="1550"/>
              </a:lnSpc>
              <a:buSzPct val="100000"/>
              <a:buChar char="•"/>
            </a:pPr>
            <a:r>
              <a:rPr lang="en-US" sz="1400" dirty="0">
                <a:solidFill>
                  <a:srgbClr val="4C4C4C"/>
                </a:solidFill>
                <a:latin typeface="Noto Serif" pitchFamily="34" charset="0"/>
                <a:ea typeface="Noto Serif" pitchFamily="34" charset="-122"/>
                <a:cs typeface="Noto Serif" pitchFamily="34" charset="-120"/>
              </a:rPr>
              <a:t>Cold storage &amp; warehousing facilities to unlock agri/perishable exports.  </a:t>
            </a:r>
            <a:endParaRPr lang="en-US" sz="1400" dirty="0"/>
          </a:p>
        </p:txBody>
      </p:sp>
      <p:sp>
        <p:nvSpPr>
          <p:cNvPr id="7" name="Text 5"/>
          <p:cNvSpPr/>
          <p:nvPr/>
        </p:nvSpPr>
        <p:spPr>
          <a:xfrm>
            <a:off x="438269" y="2256711"/>
            <a:ext cx="13753862" cy="200382"/>
          </a:xfrm>
          <a:prstGeom prst="rect">
            <a:avLst/>
          </a:prstGeom>
          <a:noFill/>
          <a:ln/>
        </p:spPr>
        <p:txBody>
          <a:bodyPr wrap="none" lIns="0" tIns="0" rIns="0" bIns="0" rtlCol="0" anchor="t"/>
          <a:lstStyle/>
          <a:p>
            <a:pPr marL="0" indent="0" algn="l">
              <a:lnSpc>
                <a:spcPts val="1550"/>
              </a:lnSpc>
              <a:buNone/>
            </a:pPr>
            <a:r>
              <a:rPr lang="en-US" sz="1400" b="1" dirty="0">
                <a:solidFill>
                  <a:srgbClr val="4C4C4C"/>
                </a:solidFill>
                <a:latin typeface="Noto Serif" pitchFamily="34" charset="0"/>
                <a:ea typeface="Noto Serif" pitchFamily="34" charset="-122"/>
                <a:cs typeface="Noto Serif" pitchFamily="34" charset="-120"/>
              </a:rPr>
              <a:t>2. Procedural &amp; Digital Reforms </a:t>
            </a:r>
            <a:r>
              <a:rPr lang="en-US" sz="1400" dirty="0">
                <a:solidFill>
                  <a:srgbClr val="4C4C4C"/>
                </a:solidFill>
                <a:latin typeface="Noto Serif" pitchFamily="34" charset="0"/>
                <a:ea typeface="Noto Serif" pitchFamily="34" charset="-122"/>
                <a:cs typeface="Noto Serif" pitchFamily="34" charset="-120"/>
              </a:rPr>
              <a:t> </a:t>
            </a:r>
            <a:endParaRPr lang="en-US" sz="1400" dirty="0"/>
          </a:p>
        </p:txBody>
      </p:sp>
      <p:sp>
        <p:nvSpPr>
          <p:cNvPr id="8" name="Text 6"/>
          <p:cNvSpPr/>
          <p:nvPr/>
        </p:nvSpPr>
        <p:spPr>
          <a:xfrm>
            <a:off x="438269" y="2597944"/>
            <a:ext cx="13753862" cy="200382"/>
          </a:xfrm>
          <a:prstGeom prst="rect">
            <a:avLst/>
          </a:prstGeom>
          <a:noFill/>
          <a:ln/>
        </p:spPr>
        <p:txBody>
          <a:bodyPr wrap="none" lIns="0" tIns="0" rIns="0" bIns="0" rtlCol="0" anchor="t"/>
          <a:lstStyle/>
          <a:p>
            <a:pPr marL="342900" indent="-342900" algn="l">
              <a:lnSpc>
                <a:spcPts val="1550"/>
              </a:lnSpc>
              <a:buSzPct val="100000"/>
              <a:buChar char="•"/>
            </a:pPr>
            <a:r>
              <a:rPr lang="en-US" sz="1400" dirty="0">
                <a:solidFill>
                  <a:srgbClr val="4C4C4C"/>
                </a:solidFill>
                <a:latin typeface="Noto Serif" pitchFamily="34" charset="0"/>
                <a:ea typeface="Noto Serif" pitchFamily="34" charset="-122"/>
                <a:cs typeface="Noto Serif" pitchFamily="34" charset="-120"/>
              </a:rPr>
              <a:t>Synchronize India–Bangladesh border hours to capture lost trade days.  </a:t>
            </a:r>
            <a:endParaRPr lang="en-US" sz="1400" dirty="0"/>
          </a:p>
        </p:txBody>
      </p:sp>
      <p:sp>
        <p:nvSpPr>
          <p:cNvPr id="9" name="Text 7"/>
          <p:cNvSpPr/>
          <p:nvPr/>
        </p:nvSpPr>
        <p:spPr>
          <a:xfrm>
            <a:off x="438269" y="2842141"/>
            <a:ext cx="13753862" cy="200382"/>
          </a:xfrm>
          <a:prstGeom prst="rect">
            <a:avLst/>
          </a:prstGeom>
          <a:noFill/>
          <a:ln/>
        </p:spPr>
        <p:txBody>
          <a:bodyPr wrap="none" lIns="0" tIns="0" rIns="0" bIns="0" rtlCol="0" anchor="t"/>
          <a:lstStyle/>
          <a:p>
            <a:pPr marL="342900" indent="-342900" algn="l">
              <a:lnSpc>
                <a:spcPts val="1550"/>
              </a:lnSpc>
              <a:buSzPct val="100000"/>
              <a:buChar char="•"/>
            </a:pPr>
            <a:r>
              <a:rPr lang="en-US" sz="1400" dirty="0">
                <a:solidFill>
                  <a:srgbClr val="4C4C4C"/>
                </a:solidFill>
                <a:latin typeface="Noto Serif" pitchFamily="34" charset="0"/>
                <a:ea typeface="Noto Serif" pitchFamily="34" charset="-122"/>
                <a:cs typeface="Noto Serif" pitchFamily="34" charset="-120"/>
              </a:rPr>
              <a:t>Single-window digital clearance (Gate Parking ,Weighbridge, e-token, queue management, cashless systems) to cut delays and increase revenue.</a:t>
            </a:r>
            <a:endParaRPr lang="en-US" sz="1400" dirty="0"/>
          </a:p>
        </p:txBody>
      </p:sp>
      <p:sp>
        <p:nvSpPr>
          <p:cNvPr id="10" name="Text 8"/>
          <p:cNvSpPr/>
          <p:nvPr/>
        </p:nvSpPr>
        <p:spPr>
          <a:xfrm>
            <a:off x="438269" y="3086338"/>
            <a:ext cx="13753862" cy="200382"/>
          </a:xfrm>
          <a:prstGeom prst="rect">
            <a:avLst/>
          </a:prstGeom>
          <a:noFill/>
          <a:ln/>
        </p:spPr>
        <p:txBody>
          <a:bodyPr wrap="none" lIns="0" tIns="0" rIns="0" bIns="0" rtlCol="0" anchor="t"/>
          <a:lstStyle/>
          <a:p>
            <a:pPr marL="342900" indent="-342900" algn="l">
              <a:lnSpc>
                <a:spcPts val="1550"/>
              </a:lnSpc>
              <a:buSzPct val="100000"/>
              <a:buChar char="•"/>
            </a:pPr>
            <a:r>
              <a:rPr lang="en-US" sz="1400" dirty="0">
                <a:solidFill>
                  <a:srgbClr val="4C4C4C"/>
                </a:solidFill>
                <a:latin typeface="Noto Serif" pitchFamily="34" charset="0"/>
                <a:ea typeface="Noto Serif" pitchFamily="34" charset="-122"/>
                <a:cs typeface="Noto Serif" pitchFamily="34" charset="-120"/>
              </a:rPr>
              <a:t>On-site testing labs (FSSAI) with mutual certificate recognition.  </a:t>
            </a:r>
            <a:endParaRPr lang="en-US" sz="1400" dirty="0"/>
          </a:p>
        </p:txBody>
      </p:sp>
      <p:sp>
        <p:nvSpPr>
          <p:cNvPr id="11" name="Text 9"/>
          <p:cNvSpPr/>
          <p:nvPr/>
        </p:nvSpPr>
        <p:spPr>
          <a:xfrm>
            <a:off x="438269" y="3427571"/>
            <a:ext cx="13753862" cy="200382"/>
          </a:xfrm>
          <a:prstGeom prst="rect">
            <a:avLst/>
          </a:prstGeom>
          <a:noFill/>
          <a:ln/>
        </p:spPr>
        <p:txBody>
          <a:bodyPr wrap="none" lIns="0" tIns="0" rIns="0" bIns="0" rtlCol="0" anchor="t"/>
          <a:lstStyle/>
          <a:p>
            <a:pPr marL="0" indent="0" algn="l">
              <a:lnSpc>
                <a:spcPts val="1550"/>
              </a:lnSpc>
              <a:buNone/>
            </a:pPr>
            <a:r>
              <a:rPr lang="en-US" sz="1400" b="1" dirty="0">
                <a:solidFill>
                  <a:srgbClr val="4C4C4C"/>
                </a:solidFill>
                <a:latin typeface="Noto Serif" pitchFamily="34" charset="0"/>
                <a:ea typeface="Noto Serif" pitchFamily="34" charset="-122"/>
                <a:cs typeface="Noto Serif" pitchFamily="34" charset="-120"/>
              </a:rPr>
              <a:t>3. Trade Diversification &amp; Revenue Model  </a:t>
            </a:r>
            <a:endParaRPr lang="en-US" sz="1400" dirty="0"/>
          </a:p>
        </p:txBody>
      </p:sp>
      <p:sp>
        <p:nvSpPr>
          <p:cNvPr id="12" name="Text 10"/>
          <p:cNvSpPr/>
          <p:nvPr/>
        </p:nvSpPr>
        <p:spPr>
          <a:xfrm>
            <a:off x="438269" y="3768804"/>
            <a:ext cx="13753862" cy="200382"/>
          </a:xfrm>
          <a:prstGeom prst="rect">
            <a:avLst/>
          </a:prstGeom>
          <a:noFill/>
          <a:ln/>
        </p:spPr>
        <p:txBody>
          <a:bodyPr wrap="none" lIns="0" tIns="0" rIns="0" bIns="0" rtlCol="0" anchor="t"/>
          <a:lstStyle/>
          <a:p>
            <a:pPr marL="342900" indent="-342900" algn="l">
              <a:lnSpc>
                <a:spcPts val="1550"/>
              </a:lnSpc>
              <a:buSzPct val="100000"/>
              <a:buChar char="•"/>
            </a:pPr>
            <a:r>
              <a:rPr lang="en-US" sz="1400" dirty="0">
                <a:solidFill>
                  <a:srgbClr val="4C4C4C"/>
                </a:solidFill>
                <a:latin typeface="Noto Serif" pitchFamily="34" charset="0"/>
                <a:ea typeface="Noto Serif" pitchFamily="34" charset="-122"/>
                <a:cs typeface="Noto Serif" pitchFamily="34" charset="-120"/>
              </a:rPr>
              <a:t>Scale industrial exports (paper, methanol) and agri-exports (rice, raisins, turmeric) to reduce mineral dependence.  </a:t>
            </a:r>
            <a:endParaRPr lang="en-US" sz="1400" dirty="0"/>
          </a:p>
        </p:txBody>
      </p:sp>
      <p:sp>
        <p:nvSpPr>
          <p:cNvPr id="13" name="Text 11"/>
          <p:cNvSpPr/>
          <p:nvPr/>
        </p:nvSpPr>
        <p:spPr>
          <a:xfrm>
            <a:off x="438269" y="4013002"/>
            <a:ext cx="13753862" cy="200382"/>
          </a:xfrm>
          <a:prstGeom prst="rect">
            <a:avLst/>
          </a:prstGeom>
          <a:noFill/>
          <a:ln/>
        </p:spPr>
        <p:txBody>
          <a:bodyPr wrap="none" lIns="0" tIns="0" rIns="0" bIns="0" rtlCol="0" anchor="t"/>
          <a:lstStyle/>
          <a:p>
            <a:pPr marL="342900" indent="-342900" algn="l">
              <a:lnSpc>
                <a:spcPts val="1550"/>
              </a:lnSpc>
              <a:buSzPct val="100000"/>
              <a:buChar char="•"/>
            </a:pPr>
            <a:r>
              <a:rPr lang="en-US" sz="1400" dirty="0">
                <a:solidFill>
                  <a:srgbClr val="4C4C4C"/>
                </a:solidFill>
                <a:latin typeface="Noto Serif" pitchFamily="34" charset="0"/>
                <a:ea typeface="Noto Serif" pitchFamily="34" charset="-122"/>
                <a:cs typeface="Noto Serif" pitchFamily="34" charset="-120"/>
              </a:rPr>
              <a:t>Value-added services (lab fees, storage, logistics hubs) as new LPAI revenue streams.  </a:t>
            </a:r>
            <a:endParaRPr lang="en-US" sz="1400" dirty="0"/>
          </a:p>
        </p:txBody>
      </p:sp>
      <p:sp>
        <p:nvSpPr>
          <p:cNvPr id="14" name="Text 12"/>
          <p:cNvSpPr/>
          <p:nvPr/>
        </p:nvSpPr>
        <p:spPr>
          <a:xfrm>
            <a:off x="438269" y="4257199"/>
            <a:ext cx="13753862" cy="200382"/>
          </a:xfrm>
          <a:prstGeom prst="rect">
            <a:avLst/>
          </a:prstGeom>
          <a:noFill/>
          <a:ln/>
        </p:spPr>
        <p:txBody>
          <a:bodyPr wrap="none" lIns="0" tIns="0" rIns="0" bIns="0" rtlCol="0" anchor="t"/>
          <a:lstStyle/>
          <a:p>
            <a:pPr marL="342900" indent="-342900" algn="l">
              <a:lnSpc>
                <a:spcPts val="1550"/>
              </a:lnSpc>
              <a:buSzPct val="100000"/>
              <a:buChar char="•"/>
            </a:pPr>
            <a:r>
              <a:rPr lang="en-US" sz="1400" dirty="0">
                <a:solidFill>
                  <a:srgbClr val="4C4C4C"/>
                </a:solidFill>
                <a:latin typeface="Noto Serif" pitchFamily="34" charset="0"/>
                <a:ea typeface="Noto Serif" pitchFamily="34" charset="-122"/>
                <a:cs typeface="Noto Serif" pitchFamily="34" charset="-120"/>
              </a:rPr>
              <a:t>Introduce PPP(Public–Private Partnership) model models for warehousing, cold-chain, and logistics facilities.  </a:t>
            </a:r>
            <a:endParaRPr lang="en-US" sz="1400" dirty="0"/>
          </a:p>
        </p:txBody>
      </p:sp>
      <p:sp>
        <p:nvSpPr>
          <p:cNvPr id="15" name="Text 13"/>
          <p:cNvSpPr/>
          <p:nvPr/>
        </p:nvSpPr>
        <p:spPr>
          <a:xfrm>
            <a:off x="438269" y="4598432"/>
            <a:ext cx="13753862" cy="200382"/>
          </a:xfrm>
          <a:prstGeom prst="rect">
            <a:avLst/>
          </a:prstGeom>
          <a:noFill/>
          <a:ln/>
        </p:spPr>
        <p:txBody>
          <a:bodyPr wrap="none" lIns="0" tIns="0" rIns="0" bIns="0" rtlCol="0" anchor="t"/>
          <a:lstStyle/>
          <a:p>
            <a:pPr marL="0" indent="0" algn="l">
              <a:lnSpc>
                <a:spcPts val="1550"/>
              </a:lnSpc>
              <a:buNone/>
            </a:pPr>
            <a:r>
              <a:rPr lang="en-US" sz="1400" b="1" dirty="0">
                <a:solidFill>
                  <a:srgbClr val="4C4C4C"/>
                </a:solidFill>
                <a:latin typeface="Noto Serif" pitchFamily="34" charset="0"/>
                <a:ea typeface="Noto Serif" pitchFamily="34" charset="-122"/>
                <a:cs typeface="Noto Serif" pitchFamily="34" charset="-120"/>
              </a:rPr>
              <a:t>4. Strategic Policy Alignment  </a:t>
            </a:r>
            <a:endParaRPr lang="en-US" sz="1400" dirty="0"/>
          </a:p>
        </p:txBody>
      </p:sp>
      <p:sp>
        <p:nvSpPr>
          <p:cNvPr id="16" name="Text 14"/>
          <p:cNvSpPr/>
          <p:nvPr/>
        </p:nvSpPr>
        <p:spPr>
          <a:xfrm>
            <a:off x="438269" y="4939665"/>
            <a:ext cx="13753862" cy="200382"/>
          </a:xfrm>
          <a:prstGeom prst="rect">
            <a:avLst/>
          </a:prstGeom>
          <a:noFill/>
          <a:ln/>
        </p:spPr>
        <p:txBody>
          <a:bodyPr wrap="none" lIns="0" tIns="0" rIns="0" bIns="0" rtlCol="0" anchor="t"/>
          <a:lstStyle/>
          <a:p>
            <a:pPr marL="342900" indent="-342900" algn="l">
              <a:lnSpc>
                <a:spcPts val="1550"/>
              </a:lnSpc>
              <a:buSzPct val="100000"/>
              <a:buChar char="•"/>
            </a:pPr>
            <a:r>
              <a:rPr lang="en-US" sz="1400" dirty="0">
                <a:solidFill>
                  <a:srgbClr val="4C4C4C"/>
                </a:solidFill>
                <a:latin typeface="Noto Serif" pitchFamily="34" charset="0"/>
                <a:ea typeface="Noto Serif" pitchFamily="34" charset="-122"/>
                <a:cs typeface="Noto Serif" pitchFamily="34" charset="-120"/>
              </a:rPr>
              <a:t>Operationalize BBIN Motor Vehicles Agreement for through-trucking to Chattogram.</a:t>
            </a:r>
            <a:endParaRPr lang="en-US" sz="1400" dirty="0"/>
          </a:p>
        </p:txBody>
      </p:sp>
      <p:sp>
        <p:nvSpPr>
          <p:cNvPr id="17" name="Text 15"/>
          <p:cNvSpPr/>
          <p:nvPr/>
        </p:nvSpPr>
        <p:spPr>
          <a:xfrm>
            <a:off x="438269" y="5183862"/>
            <a:ext cx="13753862" cy="200382"/>
          </a:xfrm>
          <a:prstGeom prst="rect">
            <a:avLst/>
          </a:prstGeom>
          <a:noFill/>
          <a:ln/>
        </p:spPr>
        <p:txBody>
          <a:bodyPr wrap="none" lIns="0" tIns="0" rIns="0" bIns="0" rtlCol="0" anchor="t"/>
          <a:lstStyle/>
          <a:p>
            <a:pPr marL="342900" indent="-342900" algn="l">
              <a:lnSpc>
                <a:spcPts val="1550"/>
              </a:lnSpc>
              <a:buSzPct val="100000"/>
              <a:buChar char="•"/>
            </a:pPr>
            <a:r>
              <a:rPr lang="en-US" sz="1400" dirty="0">
                <a:solidFill>
                  <a:srgbClr val="4C4C4C"/>
                </a:solidFill>
                <a:latin typeface="Noto Serif" pitchFamily="34" charset="0"/>
                <a:ea typeface="Noto Serif" pitchFamily="34" charset="-122"/>
                <a:cs typeface="Noto Serif" pitchFamily="34" charset="-120"/>
              </a:rPr>
              <a:t>Finalize transit rules to allow direct Indian truck access to Chattogram; harmonize customs procedures.  </a:t>
            </a:r>
            <a:endParaRPr lang="en-US" sz="1400" dirty="0"/>
          </a:p>
        </p:txBody>
      </p:sp>
      <p:sp>
        <p:nvSpPr>
          <p:cNvPr id="18" name="Text 16"/>
          <p:cNvSpPr/>
          <p:nvPr/>
        </p:nvSpPr>
        <p:spPr>
          <a:xfrm>
            <a:off x="438269" y="5428059"/>
            <a:ext cx="13753862" cy="200382"/>
          </a:xfrm>
          <a:prstGeom prst="rect">
            <a:avLst/>
          </a:prstGeom>
          <a:noFill/>
          <a:ln/>
        </p:spPr>
        <p:txBody>
          <a:bodyPr wrap="none" lIns="0" tIns="0" rIns="0" bIns="0" rtlCol="0" anchor="t"/>
          <a:lstStyle/>
          <a:p>
            <a:pPr marL="342900" indent="-342900" algn="l">
              <a:lnSpc>
                <a:spcPts val="1550"/>
              </a:lnSpc>
              <a:buSzPct val="100000"/>
              <a:buChar char="•"/>
            </a:pPr>
            <a:r>
              <a:rPr lang="en-US" sz="1400" dirty="0">
                <a:solidFill>
                  <a:srgbClr val="4C4C4C"/>
                </a:solidFill>
                <a:latin typeface="Noto Serif" pitchFamily="34" charset="0"/>
                <a:ea typeface="Noto Serif" pitchFamily="34" charset="-122"/>
                <a:cs typeface="Noto Serif" pitchFamily="34" charset="-120"/>
              </a:rPr>
              <a:t>Integrate Dawki with IMT Trilateral Highway and PM Gati Shakti multimodal grid.  </a:t>
            </a:r>
            <a:endParaRPr lang="en-US" sz="1400" dirty="0"/>
          </a:p>
        </p:txBody>
      </p:sp>
      <p:sp>
        <p:nvSpPr>
          <p:cNvPr id="19" name="Text 17"/>
          <p:cNvSpPr/>
          <p:nvPr/>
        </p:nvSpPr>
        <p:spPr>
          <a:xfrm>
            <a:off x="438269" y="5672315"/>
            <a:ext cx="13753862" cy="200382"/>
          </a:xfrm>
          <a:prstGeom prst="rect">
            <a:avLst/>
          </a:prstGeom>
          <a:noFill/>
          <a:ln/>
        </p:spPr>
        <p:txBody>
          <a:bodyPr wrap="none" lIns="0" tIns="0" rIns="0" bIns="0" rtlCol="0" anchor="t"/>
          <a:lstStyle/>
          <a:p>
            <a:pPr marL="342900" indent="-342900" algn="l">
              <a:lnSpc>
                <a:spcPts val="1550"/>
              </a:lnSpc>
              <a:buSzPct val="100000"/>
              <a:buChar char="•"/>
            </a:pPr>
            <a:r>
              <a:rPr lang="en-US" sz="1400" dirty="0">
                <a:solidFill>
                  <a:srgbClr val="4C4C4C"/>
                </a:solidFill>
                <a:latin typeface="Noto Serif" pitchFamily="34" charset="0"/>
                <a:ea typeface="Noto Serif" pitchFamily="34" charset="-122"/>
                <a:cs typeface="Noto Serif" pitchFamily="34" charset="-120"/>
              </a:rPr>
              <a:t>Position Dawki as a regional trade accelerator under Act East Policy.</a:t>
            </a:r>
            <a:endParaRPr lang="en-US" sz="1400" dirty="0"/>
          </a:p>
        </p:txBody>
      </p:sp>
      <p:sp>
        <p:nvSpPr>
          <p:cNvPr id="20" name="Text 18"/>
          <p:cNvSpPr/>
          <p:nvPr/>
        </p:nvSpPr>
        <p:spPr>
          <a:xfrm>
            <a:off x="438269" y="6013550"/>
            <a:ext cx="13753862" cy="200382"/>
          </a:xfrm>
          <a:prstGeom prst="rect">
            <a:avLst/>
          </a:prstGeom>
          <a:noFill/>
          <a:ln/>
        </p:spPr>
        <p:txBody>
          <a:bodyPr wrap="none" lIns="0" tIns="0" rIns="0" bIns="0" rtlCol="0" anchor="t"/>
          <a:lstStyle/>
          <a:p>
            <a:pPr marL="0" indent="0" algn="l">
              <a:lnSpc>
                <a:spcPts val="1550"/>
              </a:lnSpc>
              <a:buNone/>
            </a:pPr>
            <a:r>
              <a:rPr lang="en-US" sz="1400" b="1" dirty="0">
                <a:solidFill>
                  <a:srgbClr val="4C4C4C"/>
                </a:solidFill>
                <a:latin typeface="Noto Serif" pitchFamily="34" charset="0"/>
                <a:ea typeface="Noto Serif" pitchFamily="34" charset="-122"/>
                <a:cs typeface="Noto Serif" pitchFamily="34" charset="-120"/>
              </a:rPr>
              <a:t>5 . Bilateral Coordination &amp; Geopolitical Resilience :</a:t>
            </a:r>
            <a:endParaRPr lang="en-US" sz="1400" dirty="0"/>
          </a:p>
        </p:txBody>
      </p:sp>
      <p:sp>
        <p:nvSpPr>
          <p:cNvPr id="21" name="Text 19"/>
          <p:cNvSpPr/>
          <p:nvPr/>
        </p:nvSpPr>
        <p:spPr>
          <a:xfrm>
            <a:off x="438269" y="6314062"/>
            <a:ext cx="13753862" cy="400764"/>
          </a:xfrm>
          <a:prstGeom prst="rect">
            <a:avLst/>
          </a:prstGeom>
          <a:noFill/>
          <a:ln/>
        </p:spPr>
        <p:txBody>
          <a:bodyPr wrap="square" lIns="0" tIns="0" rIns="0" bIns="0" rtlCol="0" anchor="t"/>
          <a:lstStyle/>
          <a:p>
            <a:pPr marL="342900" indent="-342900" algn="l">
              <a:lnSpc>
                <a:spcPts val="1550"/>
              </a:lnSpc>
              <a:buSzPct val="100000"/>
              <a:buChar char="•"/>
            </a:pPr>
            <a:r>
              <a:rPr lang="en-US" sz="1400" dirty="0">
                <a:solidFill>
                  <a:srgbClr val="4C4C4C"/>
                </a:solidFill>
                <a:latin typeface="Noto Serif" pitchFamily="34" charset="0"/>
                <a:ea typeface="Noto Serif" pitchFamily="34" charset="-122"/>
                <a:cs typeface="Noto Serif" pitchFamily="34" charset="-120"/>
              </a:rPr>
              <a:t>The trade dip post-FY 2024 must be contextualized not as a structural or infrastructural failure, but as a temporary disruption caused by the regime change and political unrest in Bangladesh (August 2024), which significantly affected operational continuity at Tamabil.</a:t>
            </a:r>
            <a:endParaRPr lang="en-US" sz="1400" dirty="0"/>
          </a:p>
        </p:txBody>
      </p:sp>
      <p:sp>
        <p:nvSpPr>
          <p:cNvPr id="22" name="Text 20"/>
          <p:cNvSpPr/>
          <p:nvPr/>
        </p:nvSpPr>
        <p:spPr>
          <a:xfrm>
            <a:off x="438269" y="6776945"/>
            <a:ext cx="13753862" cy="400764"/>
          </a:xfrm>
          <a:prstGeom prst="rect">
            <a:avLst/>
          </a:prstGeom>
          <a:noFill/>
          <a:ln/>
        </p:spPr>
        <p:txBody>
          <a:bodyPr wrap="square" lIns="0" tIns="0" rIns="0" bIns="0" rtlCol="0" anchor="t"/>
          <a:lstStyle/>
          <a:p>
            <a:pPr marL="342900" indent="-342900" algn="l">
              <a:lnSpc>
                <a:spcPts val="1550"/>
              </a:lnSpc>
              <a:buSzPct val="100000"/>
              <a:buChar char="•"/>
            </a:pPr>
            <a:r>
              <a:rPr lang="en-US" sz="1400" dirty="0">
                <a:solidFill>
                  <a:srgbClr val="4C4C4C"/>
                </a:solidFill>
                <a:latin typeface="Noto Serif" pitchFamily="34" charset="0"/>
                <a:ea typeface="Noto Serif" pitchFamily="34" charset="-122"/>
                <a:cs typeface="Noto Serif" pitchFamily="34" charset="-120"/>
              </a:rPr>
              <a:t>To minimize future vulnerability, strengthen Indo–Bangla bilateral coordination through institutionalized corridor management mechanisms such as monthly review meetings, joint Standard Operating Procedures (SOPs), and real-time communication protocols between border authorities.</a:t>
            </a:r>
            <a:endParaRPr lang="en-US" sz="1400" dirty="0"/>
          </a:p>
        </p:txBody>
      </p:sp>
      <p:sp>
        <p:nvSpPr>
          <p:cNvPr id="23" name="Text 21"/>
          <p:cNvSpPr/>
          <p:nvPr/>
        </p:nvSpPr>
        <p:spPr>
          <a:xfrm>
            <a:off x="438269" y="7281221"/>
            <a:ext cx="13753862" cy="200382"/>
          </a:xfrm>
          <a:prstGeom prst="rect">
            <a:avLst/>
          </a:prstGeom>
          <a:noFill/>
          <a:ln/>
        </p:spPr>
        <p:txBody>
          <a:bodyPr wrap="none" lIns="0" tIns="0" rIns="0" bIns="0" rtlCol="0" anchor="t"/>
          <a:lstStyle/>
          <a:p>
            <a:pPr marL="342900" indent="-342900" algn="l">
              <a:lnSpc>
                <a:spcPts val="1550"/>
              </a:lnSpc>
              <a:buSzPct val="100000"/>
              <a:buChar char="•"/>
            </a:pPr>
            <a:r>
              <a:rPr lang="en-US" sz="1400" dirty="0">
                <a:solidFill>
                  <a:srgbClr val="4C4C4C"/>
                </a:solidFill>
                <a:latin typeface="Noto Serif" pitchFamily="34" charset="0"/>
                <a:ea typeface="Noto Serif" pitchFamily="34" charset="-122"/>
                <a:cs typeface="Noto Serif" pitchFamily="34" charset="-120"/>
              </a:rPr>
              <a:t>Enhance Dawki’s resilience to external shocks by establishing diplomatic buffers, alternate logistics contingencies, and embedding geopolitical risk management into trade planning frameworks.</a:t>
            </a:r>
            <a:endParaRPr lang="en-US" sz="1400" dirty="0"/>
          </a:p>
        </p:txBody>
      </p:sp>
      <p:sp>
        <p:nvSpPr>
          <p:cNvPr id="24" name="Text 22"/>
          <p:cNvSpPr/>
          <p:nvPr/>
        </p:nvSpPr>
        <p:spPr>
          <a:xfrm>
            <a:off x="438269" y="7585115"/>
            <a:ext cx="13753862" cy="200382"/>
          </a:xfrm>
          <a:prstGeom prst="rect">
            <a:avLst/>
          </a:prstGeom>
          <a:noFill/>
          <a:ln/>
        </p:spPr>
        <p:txBody>
          <a:bodyPr wrap="none" lIns="0" tIns="0" rIns="0" bIns="0" rtlCol="0" anchor="t"/>
          <a:lstStyle/>
          <a:p>
            <a:pPr marL="0" indent="0" algn="l">
              <a:lnSpc>
                <a:spcPts val="1550"/>
              </a:lnSpc>
              <a:buNone/>
            </a:pPr>
            <a:endParaRPr lang="en-US" sz="1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709970"/>
            <a:ext cx="6405205" cy="708779"/>
          </a:xfrm>
          <a:prstGeom prst="rect">
            <a:avLst/>
          </a:prstGeom>
          <a:noFill/>
          <a:ln/>
        </p:spPr>
        <p:txBody>
          <a:bodyPr wrap="none" lIns="0" tIns="0" rIns="0" bIns="0" rtlCol="0" anchor="t"/>
          <a:lstStyle/>
          <a:p>
            <a:pPr marL="0" indent="0" algn="l">
              <a:lnSpc>
                <a:spcPts val="5550"/>
              </a:lnSpc>
              <a:buNone/>
            </a:pPr>
            <a:r>
              <a:rPr lang="en-US" sz="4450" dirty="0">
                <a:solidFill>
                  <a:srgbClr val="3A3A3A"/>
                </a:solidFill>
                <a:latin typeface="Noto Serif Medium" pitchFamily="34" charset="0"/>
                <a:ea typeface="Noto Serif Medium" pitchFamily="34" charset="-122"/>
                <a:cs typeface="Noto Serif Medium" pitchFamily="34" charset="-120"/>
              </a:rPr>
              <a:t>Dawki ICP Vision 2030  </a:t>
            </a:r>
            <a:endParaRPr lang="en-US" sz="4450" dirty="0"/>
          </a:p>
        </p:txBody>
      </p:sp>
      <p:sp>
        <p:nvSpPr>
          <p:cNvPr id="4" name="Text 1"/>
          <p:cNvSpPr/>
          <p:nvPr/>
        </p:nvSpPr>
        <p:spPr>
          <a:xfrm>
            <a:off x="793790" y="1758910"/>
            <a:ext cx="7556421" cy="1088708"/>
          </a:xfrm>
          <a:prstGeom prst="rect">
            <a:avLst/>
          </a:prstGeom>
          <a:noFill/>
          <a:ln/>
        </p:spPr>
        <p:txBody>
          <a:bodyPr wrap="square" lIns="0" tIns="0" rIns="0" bIns="0" rtlCol="0" anchor="t"/>
          <a:lstStyle/>
          <a:p>
            <a:pPr marL="342900" indent="-342900" algn="l">
              <a:lnSpc>
                <a:spcPts val="2850"/>
              </a:lnSpc>
              <a:buSzPct val="100000"/>
              <a:buFont typeface="+mj-lt"/>
              <a:buAutoNum type="arabicPeriod"/>
            </a:pPr>
            <a:r>
              <a:rPr lang="en-US" sz="1750" b="1" dirty="0">
                <a:solidFill>
                  <a:srgbClr val="4C4C4C"/>
                </a:solidFill>
                <a:latin typeface="Noto Serif" pitchFamily="34" charset="0"/>
                <a:ea typeface="Noto Serif" pitchFamily="34" charset="-122"/>
                <a:cs typeface="Noto Serif" pitchFamily="34" charset="-120"/>
              </a:rPr>
              <a:t>Seamless Chattogram Linkage </a:t>
            </a:r>
            <a:r>
              <a:rPr lang="en-US" sz="1750" dirty="0">
                <a:solidFill>
                  <a:srgbClr val="4C4C4C"/>
                </a:solidFill>
                <a:latin typeface="Noto Serif" pitchFamily="34" charset="0"/>
                <a:ea typeface="Noto Serif" pitchFamily="34" charset="-122"/>
                <a:cs typeface="Noto Serif" pitchFamily="34" charset="-120"/>
              </a:rPr>
              <a:t>: Direct connectivity eliminates transshipment, enabling Northeast India’s producers to access global markets.  </a:t>
            </a:r>
            <a:endParaRPr lang="en-US" sz="1750" dirty="0"/>
          </a:p>
        </p:txBody>
      </p:sp>
      <p:sp>
        <p:nvSpPr>
          <p:cNvPr id="5" name="Text 2"/>
          <p:cNvSpPr/>
          <p:nvPr/>
        </p:nvSpPr>
        <p:spPr>
          <a:xfrm>
            <a:off x="793790" y="2926913"/>
            <a:ext cx="7556421" cy="1088708"/>
          </a:xfrm>
          <a:prstGeom prst="rect">
            <a:avLst/>
          </a:prstGeom>
          <a:noFill/>
          <a:ln/>
        </p:spPr>
        <p:txBody>
          <a:bodyPr wrap="square" lIns="0" tIns="0" rIns="0" bIns="0" rtlCol="0" anchor="t"/>
          <a:lstStyle/>
          <a:p>
            <a:pPr marL="342900" indent="-342900" algn="l">
              <a:lnSpc>
                <a:spcPts val="2850"/>
              </a:lnSpc>
              <a:buSzPct val="100000"/>
              <a:buFont typeface="+mj-lt"/>
              <a:buAutoNum type="arabicPeriod" startAt="2"/>
            </a:pPr>
            <a:r>
              <a:rPr lang="en-US" sz="1750" b="1" dirty="0">
                <a:solidFill>
                  <a:srgbClr val="4C4C4C"/>
                </a:solidFill>
                <a:latin typeface="Noto Serif" pitchFamily="34" charset="0"/>
                <a:ea typeface="Noto Serif" pitchFamily="34" charset="-122"/>
                <a:cs typeface="Noto Serif" pitchFamily="34" charset="-120"/>
              </a:rPr>
              <a:t>Revenue Sustainability </a:t>
            </a:r>
            <a:r>
              <a:rPr lang="en-US" sz="1750" dirty="0">
                <a:solidFill>
                  <a:srgbClr val="4C4C4C"/>
                </a:solidFill>
                <a:latin typeface="Noto Serif" pitchFamily="34" charset="0"/>
                <a:ea typeface="Noto Serif" pitchFamily="34" charset="-122"/>
                <a:cs typeface="Noto Serif" pitchFamily="34" charset="-120"/>
              </a:rPr>
              <a:t>: Higher cargo throughput, diversified export mix, and value-added services (labs, cold storage, digital facilitation) secure LPAI’s long-term viability.  </a:t>
            </a:r>
            <a:endParaRPr lang="en-US" sz="1750" dirty="0"/>
          </a:p>
        </p:txBody>
      </p:sp>
      <p:sp>
        <p:nvSpPr>
          <p:cNvPr id="6" name="Text 3"/>
          <p:cNvSpPr/>
          <p:nvPr/>
        </p:nvSpPr>
        <p:spPr>
          <a:xfrm>
            <a:off x="793790" y="4094917"/>
            <a:ext cx="7556421" cy="1088708"/>
          </a:xfrm>
          <a:prstGeom prst="rect">
            <a:avLst/>
          </a:prstGeom>
          <a:noFill/>
          <a:ln/>
        </p:spPr>
        <p:txBody>
          <a:bodyPr wrap="square" lIns="0" tIns="0" rIns="0" bIns="0" rtlCol="0" anchor="t"/>
          <a:lstStyle/>
          <a:p>
            <a:pPr marL="342900" indent="-342900" algn="l">
              <a:lnSpc>
                <a:spcPts val="2850"/>
              </a:lnSpc>
              <a:buSzPct val="100000"/>
              <a:buFont typeface="+mj-lt"/>
              <a:buAutoNum type="arabicPeriod" startAt="3"/>
            </a:pPr>
            <a:r>
              <a:rPr lang="en-US" sz="1750" b="1" dirty="0">
                <a:solidFill>
                  <a:srgbClr val="4C4C4C"/>
                </a:solidFill>
                <a:latin typeface="Noto Serif" pitchFamily="34" charset="0"/>
                <a:ea typeface="Noto Serif" pitchFamily="34" charset="-122"/>
                <a:cs typeface="Noto Serif" pitchFamily="34" charset="-120"/>
              </a:rPr>
              <a:t>Policy Synergy</a:t>
            </a:r>
            <a:r>
              <a:rPr lang="en-US" sz="1750" dirty="0">
                <a:solidFill>
                  <a:srgbClr val="4C4C4C"/>
                </a:solidFill>
                <a:latin typeface="Noto Serif" pitchFamily="34" charset="0"/>
                <a:ea typeface="Noto Serif" pitchFamily="34" charset="-122"/>
                <a:cs typeface="Noto Serif" pitchFamily="34" charset="-120"/>
              </a:rPr>
              <a:t>: Harmonized border hours , digitized clearance, and infrastructure upgrades align with BBIN cooperation and WTO Trade Facilitation mandates.  </a:t>
            </a:r>
            <a:endParaRPr lang="en-US" sz="1750" dirty="0"/>
          </a:p>
        </p:txBody>
      </p:sp>
      <p:sp>
        <p:nvSpPr>
          <p:cNvPr id="7" name="Text 4"/>
          <p:cNvSpPr/>
          <p:nvPr/>
        </p:nvSpPr>
        <p:spPr>
          <a:xfrm>
            <a:off x="793790" y="5262920"/>
            <a:ext cx="7556421" cy="1088708"/>
          </a:xfrm>
          <a:prstGeom prst="rect">
            <a:avLst/>
          </a:prstGeom>
          <a:noFill/>
          <a:ln/>
        </p:spPr>
        <p:txBody>
          <a:bodyPr wrap="square" lIns="0" tIns="0" rIns="0" bIns="0" rtlCol="0" anchor="t"/>
          <a:lstStyle/>
          <a:p>
            <a:pPr marL="342900" indent="-342900" algn="l">
              <a:lnSpc>
                <a:spcPts val="2850"/>
              </a:lnSpc>
              <a:buSzPct val="100000"/>
              <a:buFont typeface="+mj-lt"/>
              <a:buAutoNum type="arabicPeriod" startAt="4"/>
            </a:pPr>
            <a:r>
              <a:rPr lang="en-US" sz="1750" b="1" dirty="0">
                <a:solidFill>
                  <a:srgbClr val="4C4C4C"/>
                </a:solidFill>
                <a:latin typeface="Noto Serif" pitchFamily="34" charset="0"/>
                <a:ea typeface="Noto Serif" pitchFamily="34" charset="-122"/>
                <a:cs typeface="Noto Serif" pitchFamily="34" charset="-120"/>
              </a:rPr>
              <a:t>Strategic Outcome: </a:t>
            </a:r>
            <a:r>
              <a:rPr lang="en-US" sz="1750" dirty="0">
                <a:solidFill>
                  <a:srgbClr val="4C4C4C"/>
                </a:solidFill>
                <a:latin typeface="Noto Serif" pitchFamily="34" charset="0"/>
                <a:ea typeface="Noto Serif" pitchFamily="34" charset="-122"/>
                <a:cs typeface="Noto Serif" pitchFamily="34" charset="-120"/>
              </a:rPr>
              <a:t>Dawki transforms from a fragile, mineral-dependent corridor into a resilient multi-commodity hub anchoring India’s Act East Policy.  </a:t>
            </a:r>
            <a:endParaRPr lang="en-US" sz="1750" dirty="0"/>
          </a:p>
        </p:txBody>
      </p:sp>
      <p:sp>
        <p:nvSpPr>
          <p:cNvPr id="8" name="Text 5"/>
          <p:cNvSpPr/>
          <p:nvPr/>
        </p:nvSpPr>
        <p:spPr>
          <a:xfrm>
            <a:off x="793790" y="6430923"/>
            <a:ext cx="7556421" cy="1088708"/>
          </a:xfrm>
          <a:prstGeom prst="rect">
            <a:avLst/>
          </a:prstGeom>
          <a:noFill/>
          <a:ln/>
        </p:spPr>
        <p:txBody>
          <a:bodyPr wrap="square" lIns="0" tIns="0" rIns="0" bIns="0" rtlCol="0" anchor="t"/>
          <a:lstStyle/>
          <a:p>
            <a:pPr marL="342900" indent="-342900" algn="l">
              <a:lnSpc>
                <a:spcPts val="2850"/>
              </a:lnSpc>
              <a:buSzPct val="100000"/>
              <a:buFont typeface="+mj-lt"/>
              <a:buAutoNum type="arabicPeriod" startAt="5"/>
            </a:pPr>
            <a:r>
              <a:rPr lang="en-US" sz="1750" b="1" dirty="0">
                <a:solidFill>
                  <a:srgbClr val="4C4C4C"/>
                </a:solidFill>
                <a:latin typeface="Noto Serif" pitchFamily="34" charset="0"/>
                <a:ea typeface="Noto Serif" pitchFamily="34" charset="-122"/>
                <a:cs typeface="Noto Serif" pitchFamily="34" charset="-120"/>
              </a:rPr>
              <a:t>Vision 2030 Statement:</a:t>
            </a:r>
            <a:r>
              <a:rPr lang="en-US" sz="1750" dirty="0">
                <a:solidFill>
                  <a:srgbClr val="4C4C4C"/>
                </a:solidFill>
                <a:latin typeface="Noto Serif" pitchFamily="34" charset="0"/>
                <a:ea typeface="Noto Serif" pitchFamily="34" charset="-122"/>
                <a:cs typeface="Noto Serif" pitchFamily="34" charset="-120"/>
              </a:rPr>
              <a:t> By 2030, Dawki ICP will be positioned as a diversified, multi-commodity, Chattogram-linked gateway, transforming Northeast India’s role in regional and global trade.</a:t>
            </a:r>
            <a:endParaRPr lang="en-US" sz="1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426720" y="507430"/>
            <a:ext cx="3157657" cy="394692"/>
          </a:xfrm>
          <a:prstGeom prst="rect">
            <a:avLst/>
          </a:prstGeom>
          <a:noFill/>
          <a:ln/>
        </p:spPr>
        <p:txBody>
          <a:bodyPr wrap="none" lIns="0" tIns="0" rIns="0" bIns="0" rtlCol="0" anchor="t"/>
          <a:lstStyle/>
          <a:p>
            <a:pPr marL="0" indent="0" algn="l">
              <a:lnSpc>
                <a:spcPts val="3100"/>
              </a:lnSpc>
              <a:buNone/>
            </a:pPr>
            <a:r>
              <a:rPr lang="en-US" sz="4400" dirty="0">
                <a:solidFill>
                  <a:srgbClr val="3A3A3A"/>
                </a:solidFill>
                <a:latin typeface="Noto Serif Medium" pitchFamily="34" charset="0"/>
                <a:ea typeface="Noto Serif Medium" pitchFamily="34" charset="-122"/>
                <a:cs typeface="Noto Serif Medium" pitchFamily="34" charset="-120"/>
              </a:rPr>
              <a:t>Conclusion</a:t>
            </a:r>
            <a:endParaRPr lang="en-US" sz="4400" dirty="0"/>
          </a:p>
        </p:txBody>
      </p:sp>
      <p:sp>
        <p:nvSpPr>
          <p:cNvPr id="3" name="Text 1"/>
          <p:cNvSpPr/>
          <p:nvPr/>
        </p:nvSpPr>
        <p:spPr>
          <a:xfrm>
            <a:off x="426720" y="1154653"/>
            <a:ext cx="13746480" cy="404098"/>
          </a:xfrm>
          <a:prstGeom prst="rect">
            <a:avLst/>
          </a:prstGeom>
          <a:noFill/>
          <a:ln/>
        </p:spPr>
        <p:txBody>
          <a:bodyPr wrap="square" lIns="0" tIns="0" rIns="0" bIns="0" rtlCol="0" anchor="t"/>
          <a:lstStyle/>
          <a:p>
            <a:pPr marL="0" indent="0" algn="l">
              <a:lnSpc>
                <a:spcPts val="1550"/>
              </a:lnSpc>
              <a:buNone/>
            </a:pPr>
            <a:r>
              <a:rPr lang="en-US" sz="1400" dirty="0">
                <a:solidFill>
                  <a:srgbClr val="4C4C4C"/>
                </a:solidFill>
                <a:latin typeface="Noto Serif" pitchFamily="34" charset="0"/>
                <a:ea typeface="Noto Serif" pitchFamily="34" charset="-122"/>
                <a:cs typeface="Noto Serif" pitchFamily="34" charset="-120"/>
              </a:rPr>
              <a:t>Dawki ICP is no longer just a fragile, mineral-dependent border post—it is strategically positioned to emerge as a resilient, multi-commodity trade hub driving Northeast India’s regional integration under the Act East and BBIN frameworks. </a:t>
            </a:r>
            <a:endParaRPr lang="en-US" sz="1400" dirty="0"/>
          </a:p>
        </p:txBody>
      </p:sp>
      <p:sp>
        <p:nvSpPr>
          <p:cNvPr id="4" name="Text 2"/>
          <p:cNvSpPr/>
          <p:nvPr/>
        </p:nvSpPr>
        <p:spPr>
          <a:xfrm>
            <a:off x="426720" y="1700793"/>
            <a:ext cx="13746480" cy="404098"/>
          </a:xfrm>
          <a:prstGeom prst="rect">
            <a:avLst/>
          </a:prstGeom>
          <a:noFill/>
          <a:ln/>
        </p:spPr>
        <p:txBody>
          <a:bodyPr wrap="square" lIns="0" tIns="0" rIns="0" bIns="0" rtlCol="0" anchor="t"/>
          <a:lstStyle/>
          <a:p>
            <a:pPr marL="0" indent="0" algn="l">
              <a:lnSpc>
                <a:spcPts val="1550"/>
              </a:lnSpc>
              <a:buNone/>
            </a:pPr>
            <a:r>
              <a:rPr lang="en-US" sz="1400" dirty="0">
                <a:solidFill>
                  <a:srgbClr val="4C4C4C"/>
                </a:solidFill>
                <a:latin typeface="Noto Serif" pitchFamily="34" charset="0"/>
                <a:ea typeface="Noto Serif" pitchFamily="34" charset="-122"/>
                <a:cs typeface="Noto Serif" pitchFamily="34" charset="-120"/>
              </a:rPr>
              <a:t>While the decline in trade volumes post-FY 2024 reflects the temporary effects of political unrest and regime change in Bangladesh, field research confirms that Dawki’s structural fundamentals remain strong. With critical investments in infrastructure, digitization, and diversified trade flows, Dawki can evolve into a seamless logistics corridor connecting India’s hinterland to Chattogram Port and ASEAN markets.</a:t>
            </a:r>
            <a:endParaRPr lang="en-US" sz="1400" dirty="0"/>
          </a:p>
        </p:txBody>
      </p:sp>
      <p:sp>
        <p:nvSpPr>
          <p:cNvPr id="5" name="Text 3"/>
          <p:cNvSpPr/>
          <p:nvPr/>
        </p:nvSpPr>
        <p:spPr>
          <a:xfrm>
            <a:off x="419100" y="2427611"/>
            <a:ext cx="13746480" cy="404098"/>
          </a:xfrm>
          <a:prstGeom prst="rect">
            <a:avLst/>
          </a:prstGeom>
          <a:noFill/>
          <a:ln/>
        </p:spPr>
        <p:txBody>
          <a:bodyPr wrap="square" lIns="0" tIns="0" rIns="0" bIns="0" rtlCol="0" anchor="t"/>
          <a:lstStyle/>
          <a:p>
            <a:pPr marL="0" indent="0" algn="l">
              <a:lnSpc>
                <a:spcPts val="1550"/>
              </a:lnSpc>
              <a:buNone/>
            </a:pPr>
            <a:r>
              <a:rPr lang="en-US" sz="1400" dirty="0">
                <a:solidFill>
                  <a:srgbClr val="4C4C4C"/>
                </a:solidFill>
                <a:latin typeface="Noto Serif" pitchFamily="34" charset="0"/>
                <a:ea typeface="Noto Serif" pitchFamily="34" charset="-122"/>
                <a:cs typeface="Noto Serif" pitchFamily="34" charset="-120"/>
              </a:rPr>
              <a:t>The path forward lies in harmonizing bilateral protocols, expanding multimodal access, and reinforcing Dawki’s role as a strategic, secure, and sustainable gateway that unlocks long-term economic opportunities for the Northeast and ensures financial viability for LPAI.</a:t>
            </a:r>
            <a:endParaRPr lang="en-US" sz="1400" dirty="0"/>
          </a:p>
        </p:txBody>
      </p:sp>
      <p:sp>
        <p:nvSpPr>
          <p:cNvPr id="6" name="Text 4"/>
          <p:cNvSpPr/>
          <p:nvPr/>
        </p:nvSpPr>
        <p:spPr>
          <a:xfrm>
            <a:off x="426720" y="2793072"/>
            <a:ext cx="13746480" cy="202049"/>
          </a:xfrm>
          <a:prstGeom prst="rect">
            <a:avLst/>
          </a:prstGeom>
          <a:noFill/>
          <a:ln/>
        </p:spPr>
        <p:txBody>
          <a:bodyPr wrap="none" lIns="0" tIns="0" rIns="0" bIns="0" rtlCol="0" anchor="t"/>
          <a:lstStyle/>
          <a:p>
            <a:pPr marL="0" indent="0" algn="l">
              <a:lnSpc>
                <a:spcPts val="1550"/>
              </a:lnSpc>
              <a:buNone/>
            </a:pPr>
            <a:endParaRPr lang="en-US" sz="1400" dirty="0"/>
          </a:p>
        </p:txBody>
      </p:sp>
      <p:pic>
        <p:nvPicPr>
          <p:cNvPr id="7" name="Image 0">
            <a:hlinkClick r:id="rId3"/>
          </p:cNvPr>
          <p:cNvPicPr>
            <a:picLocks noChangeAspect="1"/>
          </p:cNvPicPr>
          <p:nvPr/>
        </p:nvPicPr>
        <p:blipFill>
          <a:blip r:embed="rId4"/>
          <a:srcRect/>
          <a:stretch/>
        </p:blipFill>
        <p:spPr>
          <a:xfrm>
            <a:off x="5396248" y="3373461"/>
            <a:ext cx="3167461" cy="1420297"/>
          </a:xfrm>
          <a:prstGeom prst="rect">
            <a:avLst/>
          </a:prstGeom>
        </p:spPr>
      </p:pic>
      <p:sp>
        <p:nvSpPr>
          <p:cNvPr id="8" name="Text 5"/>
          <p:cNvSpPr/>
          <p:nvPr/>
        </p:nvSpPr>
        <p:spPr>
          <a:xfrm>
            <a:off x="426720" y="4557460"/>
            <a:ext cx="13746480" cy="202049"/>
          </a:xfrm>
          <a:prstGeom prst="rect">
            <a:avLst/>
          </a:prstGeom>
          <a:noFill/>
          <a:ln/>
        </p:spPr>
        <p:txBody>
          <a:bodyPr wrap="none" lIns="0" tIns="0" rIns="0" bIns="0" rtlCol="0" anchor="t"/>
          <a:lstStyle/>
          <a:p>
            <a:pPr marL="0" indent="0" algn="l">
              <a:lnSpc>
                <a:spcPts val="1550"/>
              </a:lnSpc>
              <a:buNone/>
            </a:pPr>
            <a:endParaRPr lang="en-US" sz="1400" dirty="0"/>
          </a:p>
        </p:txBody>
      </p:sp>
      <p:sp>
        <p:nvSpPr>
          <p:cNvPr id="9" name="Shape 6"/>
          <p:cNvSpPr/>
          <p:nvPr/>
        </p:nvSpPr>
        <p:spPr>
          <a:xfrm>
            <a:off x="426720" y="4920867"/>
            <a:ext cx="13746480" cy="2747724"/>
          </a:xfrm>
          <a:prstGeom prst="roundRect">
            <a:avLst>
              <a:gd name="adj" fmla="val 1931"/>
            </a:avLst>
          </a:prstGeom>
          <a:noFill/>
          <a:ln w="7620">
            <a:solidFill>
              <a:srgbClr val="000000">
                <a:alpha val="8000"/>
              </a:srgbClr>
            </a:solidFill>
            <a:prstDash val="solid"/>
          </a:ln>
        </p:spPr>
      </p:sp>
      <p:sp>
        <p:nvSpPr>
          <p:cNvPr id="10" name="Shape 7"/>
          <p:cNvSpPr/>
          <p:nvPr/>
        </p:nvSpPr>
        <p:spPr>
          <a:xfrm>
            <a:off x="434340" y="4909170"/>
            <a:ext cx="13731240" cy="368737"/>
          </a:xfrm>
          <a:prstGeom prst="rect">
            <a:avLst/>
          </a:prstGeom>
          <a:solidFill>
            <a:srgbClr val="FFFFFF">
              <a:alpha val="4000"/>
            </a:srgbClr>
          </a:solidFill>
          <a:ln/>
        </p:spPr>
        <p:txBody>
          <a:bodyPr/>
          <a:lstStyle/>
          <a:p>
            <a:endParaRPr lang="en-IN" dirty="0"/>
          </a:p>
        </p:txBody>
      </p:sp>
      <p:sp>
        <p:nvSpPr>
          <p:cNvPr id="11" name="Text 8"/>
          <p:cNvSpPr/>
          <p:nvPr/>
        </p:nvSpPr>
        <p:spPr>
          <a:xfrm>
            <a:off x="560665" y="4992514"/>
            <a:ext cx="1578769" cy="197287"/>
          </a:xfrm>
          <a:prstGeom prst="rect">
            <a:avLst/>
          </a:prstGeom>
          <a:noFill/>
          <a:ln/>
        </p:spPr>
        <p:txBody>
          <a:bodyPr wrap="none" lIns="0" tIns="0" rIns="0" bIns="0" rtlCol="0" anchor="t"/>
          <a:lstStyle/>
          <a:p>
            <a:pPr marL="0" indent="0" algn="l">
              <a:lnSpc>
                <a:spcPts val="1550"/>
              </a:lnSpc>
              <a:buNone/>
            </a:pPr>
            <a:r>
              <a:rPr lang="en-US" sz="1400" b="1" dirty="0">
                <a:solidFill>
                  <a:srgbClr val="3A3A3A"/>
                </a:solidFill>
                <a:latin typeface="Noto Serif Medium" pitchFamily="34" charset="0"/>
                <a:ea typeface="Noto Serif Medium" pitchFamily="34" charset="-122"/>
                <a:cs typeface="Noto Serif Medium" pitchFamily="34" charset="-120"/>
              </a:rPr>
              <a:t>Bibliography</a:t>
            </a:r>
            <a:endParaRPr lang="en-US" sz="1400" b="1" dirty="0"/>
          </a:p>
        </p:txBody>
      </p:sp>
      <p:sp>
        <p:nvSpPr>
          <p:cNvPr id="12" name="Text 9"/>
          <p:cNvSpPr/>
          <p:nvPr/>
        </p:nvSpPr>
        <p:spPr>
          <a:xfrm>
            <a:off x="7633216" y="4992514"/>
            <a:ext cx="6406158" cy="202049"/>
          </a:xfrm>
          <a:prstGeom prst="rect">
            <a:avLst/>
          </a:prstGeom>
          <a:noFill/>
          <a:ln/>
        </p:spPr>
        <p:txBody>
          <a:bodyPr wrap="none" lIns="0" tIns="0" rIns="0" bIns="0" rtlCol="0" anchor="t"/>
          <a:lstStyle/>
          <a:p>
            <a:pPr marL="0" indent="0" algn="l">
              <a:lnSpc>
                <a:spcPts val="1550"/>
              </a:lnSpc>
              <a:buNone/>
            </a:pPr>
            <a:endParaRPr lang="en-US" sz="1400" dirty="0"/>
          </a:p>
        </p:txBody>
      </p:sp>
      <p:sp>
        <p:nvSpPr>
          <p:cNvPr id="13" name="Shape 10"/>
          <p:cNvSpPr/>
          <p:nvPr/>
        </p:nvSpPr>
        <p:spPr>
          <a:xfrm>
            <a:off x="507563" y="5234480"/>
            <a:ext cx="13731240" cy="2363748"/>
          </a:xfrm>
          <a:prstGeom prst="rect">
            <a:avLst/>
          </a:prstGeom>
          <a:solidFill>
            <a:srgbClr val="000000">
              <a:alpha val="4000"/>
            </a:srgbClr>
          </a:solidFill>
          <a:ln/>
        </p:spPr>
      </p:sp>
      <p:sp>
        <p:nvSpPr>
          <p:cNvPr id="14" name="Text 11"/>
          <p:cNvSpPr/>
          <p:nvPr/>
        </p:nvSpPr>
        <p:spPr>
          <a:xfrm>
            <a:off x="560665" y="5361250"/>
            <a:ext cx="6812518" cy="202049"/>
          </a:xfrm>
          <a:prstGeom prst="rect">
            <a:avLst/>
          </a:prstGeom>
          <a:noFill/>
          <a:ln/>
        </p:spPr>
        <p:txBody>
          <a:bodyPr wrap="none" lIns="0" tIns="0" rIns="0" bIns="0" rtlCol="0" anchor="t"/>
          <a:lstStyle/>
          <a:p>
            <a:pPr marL="0" indent="0" algn="l">
              <a:lnSpc>
                <a:spcPts val="1550"/>
              </a:lnSpc>
              <a:buNone/>
            </a:pPr>
            <a:r>
              <a:rPr lang="en-US" sz="1400" b="1" dirty="0">
                <a:solidFill>
                  <a:srgbClr val="4C4C4C"/>
                </a:solidFill>
                <a:latin typeface="Noto Serif" pitchFamily="34" charset="0"/>
                <a:ea typeface="Noto Serif" pitchFamily="34" charset="-122"/>
                <a:cs typeface="Noto Serif" pitchFamily="34" charset="-120"/>
              </a:rPr>
              <a:t>1.Official Reports:</a:t>
            </a:r>
            <a:endParaRPr lang="en-US" sz="1400" dirty="0"/>
          </a:p>
        </p:txBody>
      </p:sp>
      <p:sp>
        <p:nvSpPr>
          <p:cNvPr id="15" name="Text 12"/>
          <p:cNvSpPr/>
          <p:nvPr/>
        </p:nvSpPr>
        <p:spPr>
          <a:xfrm>
            <a:off x="560665" y="5639023"/>
            <a:ext cx="6812518" cy="202049"/>
          </a:xfrm>
          <a:prstGeom prst="rect">
            <a:avLst/>
          </a:prstGeom>
          <a:noFill/>
          <a:ln/>
        </p:spPr>
        <p:txBody>
          <a:bodyPr wrap="none" lIns="0" tIns="0" rIns="0" bIns="0" rtlCol="0" anchor="t"/>
          <a:lstStyle/>
          <a:p>
            <a:pPr marL="342900" indent="-342900" algn="l">
              <a:lnSpc>
                <a:spcPts val="1550"/>
              </a:lnSpc>
              <a:buSzPct val="100000"/>
              <a:buChar char="•"/>
            </a:pPr>
            <a:r>
              <a:rPr lang="en-US" sz="1400" dirty="0">
                <a:solidFill>
                  <a:srgbClr val="4C4C4C"/>
                </a:solidFill>
                <a:latin typeface="Noto Serif" pitchFamily="34" charset="0"/>
                <a:ea typeface="Noto Serif" pitchFamily="34" charset="-122"/>
                <a:cs typeface="Noto Serif" pitchFamily="34" charset="-120"/>
              </a:rPr>
              <a:t>World Bank (2016), “Land Ports and Trade Competitiveness”</a:t>
            </a:r>
            <a:endParaRPr lang="en-US" sz="1400" dirty="0"/>
          </a:p>
        </p:txBody>
      </p:sp>
      <p:sp>
        <p:nvSpPr>
          <p:cNvPr id="16" name="Text 13"/>
          <p:cNvSpPr/>
          <p:nvPr/>
        </p:nvSpPr>
        <p:spPr>
          <a:xfrm>
            <a:off x="560665" y="5878934"/>
            <a:ext cx="6812518" cy="202049"/>
          </a:xfrm>
          <a:prstGeom prst="rect">
            <a:avLst/>
          </a:prstGeom>
          <a:noFill/>
          <a:ln/>
        </p:spPr>
        <p:txBody>
          <a:bodyPr wrap="none" lIns="0" tIns="0" rIns="0" bIns="0" rtlCol="0" anchor="t"/>
          <a:lstStyle/>
          <a:p>
            <a:pPr marL="342900" indent="-342900" algn="l">
              <a:lnSpc>
                <a:spcPts val="1550"/>
              </a:lnSpc>
              <a:buSzPct val="100000"/>
              <a:buChar char="•"/>
            </a:pPr>
            <a:r>
              <a:rPr lang="en-US" sz="1400" dirty="0">
                <a:solidFill>
                  <a:srgbClr val="4C4C4C"/>
                </a:solidFill>
                <a:latin typeface="Noto Serif" pitchFamily="34" charset="0"/>
                <a:ea typeface="Noto Serif" pitchFamily="34" charset="-122"/>
                <a:cs typeface="Noto Serif" pitchFamily="34" charset="-120"/>
              </a:rPr>
              <a:t>ADB (2016), </a:t>
            </a:r>
            <a:r>
              <a:rPr lang="en-US" sz="1400" i="1" dirty="0">
                <a:solidFill>
                  <a:srgbClr val="4C4C4C"/>
                </a:solidFill>
                <a:latin typeface="Noto Serif" pitchFamily="34" charset="0"/>
                <a:ea typeface="Noto Serif" pitchFamily="34" charset="-122"/>
                <a:cs typeface="Noto Serif" pitchFamily="34" charset="-120"/>
              </a:rPr>
              <a:t>SASEC Operational Plan 2016–2025</a:t>
            </a:r>
            <a:endParaRPr lang="en-US" sz="1400" dirty="0"/>
          </a:p>
        </p:txBody>
      </p:sp>
      <p:sp>
        <p:nvSpPr>
          <p:cNvPr id="17" name="Text 14"/>
          <p:cNvSpPr/>
          <p:nvPr/>
        </p:nvSpPr>
        <p:spPr>
          <a:xfrm>
            <a:off x="560665" y="6118845"/>
            <a:ext cx="6812518" cy="202049"/>
          </a:xfrm>
          <a:prstGeom prst="rect">
            <a:avLst/>
          </a:prstGeom>
          <a:noFill/>
          <a:ln/>
        </p:spPr>
        <p:txBody>
          <a:bodyPr wrap="none" lIns="0" tIns="0" rIns="0" bIns="0" rtlCol="0" anchor="t"/>
          <a:lstStyle/>
          <a:p>
            <a:pPr marL="342900" indent="-342900" algn="l">
              <a:lnSpc>
                <a:spcPts val="1550"/>
              </a:lnSpc>
              <a:buSzPct val="100000"/>
              <a:buChar char="•"/>
            </a:pPr>
            <a:r>
              <a:rPr lang="en-US" sz="1400" dirty="0">
                <a:solidFill>
                  <a:srgbClr val="4C4C4C"/>
                </a:solidFill>
                <a:latin typeface="Noto Serif" pitchFamily="34" charset="0"/>
                <a:ea typeface="Noto Serif" pitchFamily="34" charset="-122"/>
                <a:cs typeface="Noto Serif" pitchFamily="34" charset="-120"/>
              </a:rPr>
              <a:t>UNESCAP (2020), “Digitization and Trade Facilitation in South Asia”</a:t>
            </a:r>
            <a:endParaRPr lang="en-US" sz="1400" dirty="0"/>
          </a:p>
        </p:txBody>
      </p:sp>
      <p:sp>
        <p:nvSpPr>
          <p:cNvPr id="18" name="Text 15"/>
          <p:cNvSpPr/>
          <p:nvPr/>
        </p:nvSpPr>
        <p:spPr>
          <a:xfrm>
            <a:off x="560665" y="6358756"/>
            <a:ext cx="6812518" cy="202049"/>
          </a:xfrm>
          <a:prstGeom prst="rect">
            <a:avLst/>
          </a:prstGeom>
          <a:noFill/>
          <a:ln/>
        </p:spPr>
        <p:txBody>
          <a:bodyPr wrap="none" lIns="0" tIns="0" rIns="0" bIns="0" rtlCol="0" anchor="t"/>
          <a:lstStyle/>
          <a:p>
            <a:pPr marL="342900" indent="-342900" algn="l">
              <a:lnSpc>
                <a:spcPts val="1550"/>
              </a:lnSpc>
              <a:buSzPct val="100000"/>
              <a:buChar char="•"/>
            </a:pPr>
            <a:r>
              <a:rPr lang="en-US" sz="1400" dirty="0">
                <a:solidFill>
                  <a:srgbClr val="4C4C4C"/>
                </a:solidFill>
                <a:latin typeface="Noto Serif" pitchFamily="34" charset="0"/>
                <a:ea typeface="Noto Serif" pitchFamily="34" charset="-122"/>
                <a:cs typeface="Noto Serif" pitchFamily="34" charset="-120"/>
              </a:rPr>
              <a:t>ERIA (2016), “BBIN Connectivity and Integration Studies”</a:t>
            </a:r>
            <a:endParaRPr lang="en-US" sz="1400" dirty="0"/>
          </a:p>
        </p:txBody>
      </p:sp>
      <p:sp>
        <p:nvSpPr>
          <p:cNvPr id="19" name="Text 16"/>
          <p:cNvSpPr/>
          <p:nvPr/>
        </p:nvSpPr>
        <p:spPr>
          <a:xfrm>
            <a:off x="560665" y="6636529"/>
            <a:ext cx="6812518" cy="202049"/>
          </a:xfrm>
          <a:prstGeom prst="rect">
            <a:avLst/>
          </a:prstGeom>
          <a:noFill/>
          <a:ln/>
        </p:spPr>
        <p:txBody>
          <a:bodyPr wrap="none" lIns="0" tIns="0" rIns="0" bIns="0" rtlCol="0" anchor="t"/>
          <a:lstStyle/>
          <a:p>
            <a:pPr marL="0" indent="0" algn="l">
              <a:lnSpc>
                <a:spcPts val="1550"/>
              </a:lnSpc>
              <a:buNone/>
            </a:pPr>
            <a:r>
              <a:rPr lang="en-US" sz="1400" b="1" dirty="0">
                <a:solidFill>
                  <a:srgbClr val="4C4C4C"/>
                </a:solidFill>
                <a:latin typeface="Noto Serif" pitchFamily="34" charset="0"/>
                <a:ea typeface="Noto Serif" pitchFamily="34" charset="-122"/>
                <a:cs typeface="Noto Serif" pitchFamily="34" charset="-120"/>
              </a:rPr>
              <a:t>2.Government Sources:</a:t>
            </a:r>
            <a:endParaRPr lang="en-US" sz="1400" dirty="0"/>
          </a:p>
        </p:txBody>
      </p:sp>
      <p:sp>
        <p:nvSpPr>
          <p:cNvPr id="20" name="Text 17"/>
          <p:cNvSpPr/>
          <p:nvPr/>
        </p:nvSpPr>
        <p:spPr>
          <a:xfrm>
            <a:off x="560665" y="6914302"/>
            <a:ext cx="6812518" cy="202049"/>
          </a:xfrm>
          <a:prstGeom prst="rect">
            <a:avLst/>
          </a:prstGeom>
          <a:noFill/>
          <a:ln/>
        </p:spPr>
        <p:txBody>
          <a:bodyPr wrap="none" lIns="0" tIns="0" rIns="0" bIns="0" rtlCol="0" anchor="t"/>
          <a:lstStyle/>
          <a:p>
            <a:pPr marL="342900" indent="-342900" algn="l">
              <a:lnSpc>
                <a:spcPts val="1550"/>
              </a:lnSpc>
              <a:buSzPct val="100000"/>
              <a:buChar char="•"/>
            </a:pPr>
            <a:r>
              <a:rPr lang="en-US" sz="1400" dirty="0">
                <a:solidFill>
                  <a:srgbClr val="4C4C4C"/>
                </a:solidFill>
                <a:latin typeface="Noto Serif" pitchFamily="34" charset="0"/>
                <a:ea typeface="Noto Serif" pitchFamily="34" charset="-122"/>
                <a:cs typeface="Noto Serif" pitchFamily="34" charset="-120"/>
              </a:rPr>
              <a:t>Land Ports Authority of India (LPAI) trade statistics (2023–2025)</a:t>
            </a:r>
            <a:endParaRPr lang="en-US" sz="1400" dirty="0"/>
          </a:p>
        </p:txBody>
      </p:sp>
      <p:sp>
        <p:nvSpPr>
          <p:cNvPr id="21" name="Text 18"/>
          <p:cNvSpPr/>
          <p:nvPr/>
        </p:nvSpPr>
        <p:spPr>
          <a:xfrm>
            <a:off x="560665" y="7154213"/>
            <a:ext cx="6812518" cy="202049"/>
          </a:xfrm>
          <a:prstGeom prst="rect">
            <a:avLst/>
          </a:prstGeom>
          <a:noFill/>
          <a:ln/>
        </p:spPr>
        <p:txBody>
          <a:bodyPr wrap="none" lIns="0" tIns="0" rIns="0" bIns="0" rtlCol="0" anchor="t"/>
          <a:lstStyle/>
          <a:p>
            <a:pPr marL="342900" indent="-342900" algn="l">
              <a:lnSpc>
                <a:spcPts val="1550"/>
              </a:lnSpc>
              <a:buSzPct val="100000"/>
              <a:buChar char="•"/>
            </a:pPr>
            <a:r>
              <a:rPr lang="en-US" sz="1400" dirty="0">
                <a:solidFill>
                  <a:srgbClr val="4C4C4C"/>
                </a:solidFill>
                <a:latin typeface="Noto Serif" pitchFamily="34" charset="0"/>
                <a:ea typeface="Noto Serif" pitchFamily="34" charset="-122"/>
                <a:cs typeface="Noto Serif" pitchFamily="34" charset="-120"/>
              </a:rPr>
              <a:t>Department of Industries &amp; Commerce, Government of Meghalaya (2025). </a:t>
            </a:r>
            <a:r>
              <a:rPr lang="en-US" sz="1400" i="1" dirty="0">
                <a:solidFill>
                  <a:srgbClr val="4C4C4C"/>
                </a:solidFill>
                <a:latin typeface="Noto Serif" pitchFamily="34" charset="0"/>
                <a:ea typeface="Noto Serif" pitchFamily="34" charset="-122"/>
                <a:cs typeface="Noto Serif" pitchFamily="34" charset="-120"/>
              </a:rPr>
              <a:t>Field Visit Consultation Notes</a:t>
            </a:r>
            <a:r>
              <a:rPr lang="en-US" sz="1400" dirty="0">
                <a:solidFill>
                  <a:srgbClr val="4C4C4C"/>
                </a:solidFill>
                <a:latin typeface="Noto Serif" pitchFamily="34" charset="0"/>
                <a:ea typeface="Noto Serif" pitchFamily="34" charset="-122"/>
                <a:cs typeface="Noto Serif" pitchFamily="34" charset="-120"/>
              </a:rPr>
              <a:t>.</a:t>
            </a:r>
            <a:endParaRPr lang="en-US" sz="1400" dirty="0"/>
          </a:p>
        </p:txBody>
      </p:sp>
      <p:sp>
        <p:nvSpPr>
          <p:cNvPr id="22" name="Text 19"/>
          <p:cNvSpPr/>
          <p:nvPr/>
        </p:nvSpPr>
        <p:spPr>
          <a:xfrm>
            <a:off x="560665" y="7394124"/>
            <a:ext cx="6812518" cy="202049"/>
          </a:xfrm>
          <a:prstGeom prst="rect">
            <a:avLst/>
          </a:prstGeom>
          <a:noFill/>
          <a:ln/>
        </p:spPr>
        <p:txBody>
          <a:bodyPr wrap="none" lIns="0" tIns="0" rIns="0" bIns="0" rtlCol="0" anchor="t"/>
          <a:lstStyle/>
          <a:p>
            <a:pPr marL="342900" indent="-342900" algn="l">
              <a:lnSpc>
                <a:spcPts val="1550"/>
              </a:lnSpc>
              <a:buSzPct val="100000"/>
              <a:buChar char="•"/>
            </a:pPr>
            <a:r>
              <a:rPr lang="en-US" sz="1400" dirty="0">
                <a:solidFill>
                  <a:srgbClr val="4C4C4C"/>
                </a:solidFill>
                <a:latin typeface="Noto Serif" pitchFamily="34" charset="0"/>
                <a:ea typeface="Noto Serif" pitchFamily="34" charset="-122"/>
                <a:cs typeface="Noto Serif" pitchFamily="34" charset="-120"/>
              </a:rPr>
              <a:t>Customs &amp; DGFT data</a:t>
            </a:r>
            <a:endParaRPr lang="en-US" sz="1400" dirty="0"/>
          </a:p>
        </p:txBody>
      </p:sp>
      <p:sp>
        <p:nvSpPr>
          <p:cNvPr id="23" name="Text 20"/>
          <p:cNvSpPr/>
          <p:nvPr/>
        </p:nvSpPr>
        <p:spPr>
          <a:xfrm>
            <a:off x="7633216" y="5361250"/>
            <a:ext cx="6406158" cy="202049"/>
          </a:xfrm>
          <a:prstGeom prst="rect">
            <a:avLst/>
          </a:prstGeom>
          <a:noFill/>
          <a:ln/>
        </p:spPr>
        <p:txBody>
          <a:bodyPr wrap="none" lIns="0" tIns="0" rIns="0" bIns="0" rtlCol="0" anchor="t"/>
          <a:lstStyle/>
          <a:p>
            <a:pPr marL="0" indent="0" algn="l">
              <a:lnSpc>
                <a:spcPts val="1550"/>
              </a:lnSpc>
              <a:buNone/>
            </a:pPr>
            <a:r>
              <a:rPr lang="en-US" sz="1400" b="1" dirty="0">
                <a:solidFill>
                  <a:srgbClr val="4C4C4C"/>
                </a:solidFill>
                <a:latin typeface="Noto Serif" pitchFamily="34" charset="0"/>
                <a:ea typeface="Noto Serif" pitchFamily="34" charset="-122"/>
                <a:cs typeface="Noto Serif" pitchFamily="34" charset="-120"/>
              </a:rPr>
              <a:t>3.Policy Frameworks:</a:t>
            </a:r>
            <a:endParaRPr lang="en-US" sz="1400" dirty="0"/>
          </a:p>
        </p:txBody>
      </p:sp>
      <p:sp>
        <p:nvSpPr>
          <p:cNvPr id="24" name="Text 21"/>
          <p:cNvSpPr/>
          <p:nvPr/>
        </p:nvSpPr>
        <p:spPr>
          <a:xfrm>
            <a:off x="7633216" y="5639023"/>
            <a:ext cx="6406158" cy="202049"/>
          </a:xfrm>
          <a:prstGeom prst="rect">
            <a:avLst/>
          </a:prstGeom>
          <a:noFill/>
          <a:ln/>
        </p:spPr>
        <p:txBody>
          <a:bodyPr wrap="none" lIns="0" tIns="0" rIns="0" bIns="0" rtlCol="0" anchor="t"/>
          <a:lstStyle/>
          <a:p>
            <a:pPr marL="342900" indent="-342900" algn="l">
              <a:lnSpc>
                <a:spcPts val="1550"/>
              </a:lnSpc>
              <a:buSzPct val="100000"/>
              <a:buChar char="•"/>
            </a:pPr>
            <a:r>
              <a:rPr lang="en-US" sz="1400" dirty="0">
                <a:solidFill>
                  <a:srgbClr val="4C4C4C"/>
                </a:solidFill>
                <a:latin typeface="Noto Serif" pitchFamily="34" charset="0"/>
                <a:ea typeface="Noto Serif" pitchFamily="34" charset="-122"/>
                <a:cs typeface="Noto Serif" pitchFamily="34" charset="-120"/>
              </a:rPr>
              <a:t>BBIN Motor Vehicle Agreement (2015)</a:t>
            </a:r>
            <a:endParaRPr lang="en-US" sz="1400" dirty="0"/>
          </a:p>
        </p:txBody>
      </p:sp>
      <p:sp>
        <p:nvSpPr>
          <p:cNvPr id="25" name="Text 22"/>
          <p:cNvSpPr/>
          <p:nvPr/>
        </p:nvSpPr>
        <p:spPr>
          <a:xfrm>
            <a:off x="7633216" y="5878934"/>
            <a:ext cx="6406158" cy="202049"/>
          </a:xfrm>
          <a:prstGeom prst="rect">
            <a:avLst/>
          </a:prstGeom>
          <a:noFill/>
          <a:ln/>
        </p:spPr>
        <p:txBody>
          <a:bodyPr wrap="none" lIns="0" tIns="0" rIns="0" bIns="0" rtlCol="0" anchor="t"/>
          <a:lstStyle/>
          <a:p>
            <a:pPr marL="342900" indent="-342900" algn="l">
              <a:lnSpc>
                <a:spcPts val="1550"/>
              </a:lnSpc>
              <a:buSzPct val="100000"/>
              <a:buChar char="•"/>
            </a:pPr>
            <a:r>
              <a:rPr lang="en-US" sz="1400" dirty="0">
                <a:solidFill>
                  <a:srgbClr val="4C4C4C"/>
                </a:solidFill>
                <a:latin typeface="Noto Serif" pitchFamily="34" charset="0"/>
                <a:ea typeface="Noto Serif" pitchFamily="34" charset="-122"/>
                <a:cs typeface="Noto Serif" pitchFamily="34" charset="-120"/>
              </a:rPr>
              <a:t>India’s Act East Policy </a:t>
            </a:r>
            <a:endParaRPr lang="en-US" sz="1400" dirty="0"/>
          </a:p>
        </p:txBody>
      </p:sp>
      <p:sp>
        <p:nvSpPr>
          <p:cNvPr id="26" name="Text 23"/>
          <p:cNvSpPr/>
          <p:nvPr/>
        </p:nvSpPr>
        <p:spPr>
          <a:xfrm>
            <a:off x="7633216" y="6118845"/>
            <a:ext cx="6406158" cy="202049"/>
          </a:xfrm>
          <a:prstGeom prst="rect">
            <a:avLst/>
          </a:prstGeom>
          <a:noFill/>
          <a:ln/>
        </p:spPr>
        <p:txBody>
          <a:bodyPr wrap="none" lIns="0" tIns="0" rIns="0" bIns="0" rtlCol="0" anchor="t"/>
          <a:lstStyle/>
          <a:p>
            <a:pPr marL="342900" indent="-342900" algn="l">
              <a:lnSpc>
                <a:spcPts val="1550"/>
              </a:lnSpc>
              <a:buSzPct val="100000"/>
              <a:buChar char="•"/>
            </a:pPr>
            <a:r>
              <a:rPr lang="en-US" sz="1400" dirty="0">
                <a:solidFill>
                  <a:srgbClr val="4C4C4C"/>
                </a:solidFill>
                <a:latin typeface="Noto Serif" pitchFamily="34" charset="0"/>
                <a:ea typeface="Noto Serif" pitchFamily="34" charset="-122"/>
                <a:cs typeface="Noto Serif" pitchFamily="34" charset="-120"/>
              </a:rPr>
              <a:t>WTO Trade Facilitation Agreement (TFA)</a:t>
            </a:r>
            <a:endParaRPr lang="en-US" sz="1400" dirty="0"/>
          </a:p>
        </p:txBody>
      </p:sp>
      <p:sp>
        <p:nvSpPr>
          <p:cNvPr id="27" name="Text 24"/>
          <p:cNvSpPr/>
          <p:nvPr/>
        </p:nvSpPr>
        <p:spPr>
          <a:xfrm>
            <a:off x="7633216" y="6396618"/>
            <a:ext cx="6406158" cy="202049"/>
          </a:xfrm>
          <a:prstGeom prst="rect">
            <a:avLst/>
          </a:prstGeom>
          <a:noFill/>
          <a:ln/>
        </p:spPr>
        <p:txBody>
          <a:bodyPr wrap="none" lIns="0" tIns="0" rIns="0" bIns="0" rtlCol="0" anchor="t"/>
          <a:lstStyle/>
          <a:p>
            <a:pPr marL="0" indent="0" algn="l">
              <a:lnSpc>
                <a:spcPts val="1550"/>
              </a:lnSpc>
              <a:buNone/>
            </a:pPr>
            <a:r>
              <a:rPr lang="en-US" sz="1400" b="1" dirty="0">
                <a:solidFill>
                  <a:srgbClr val="4C4C4C"/>
                </a:solidFill>
                <a:latin typeface="Noto Serif" pitchFamily="34" charset="0"/>
                <a:ea typeface="Noto Serif" pitchFamily="34" charset="-122"/>
                <a:cs typeface="Noto Serif" pitchFamily="34" charset="-120"/>
              </a:rPr>
              <a:t>4.Maps/Visuals:</a:t>
            </a:r>
            <a:r>
              <a:rPr lang="en-US" sz="1400" dirty="0">
                <a:solidFill>
                  <a:srgbClr val="4C4C4C"/>
                </a:solidFill>
                <a:latin typeface="Noto Serif" pitchFamily="34" charset="0"/>
                <a:ea typeface="Noto Serif" pitchFamily="34" charset="-122"/>
                <a:cs typeface="Noto Serif" pitchFamily="34" charset="-120"/>
              </a:rPr>
              <a:t> </a:t>
            </a:r>
            <a:endParaRPr lang="en-US" sz="1400" dirty="0"/>
          </a:p>
        </p:txBody>
      </p:sp>
      <p:sp>
        <p:nvSpPr>
          <p:cNvPr id="28" name="Text 25"/>
          <p:cNvSpPr/>
          <p:nvPr/>
        </p:nvSpPr>
        <p:spPr>
          <a:xfrm>
            <a:off x="7633216" y="6674391"/>
            <a:ext cx="6406158" cy="202049"/>
          </a:xfrm>
          <a:prstGeom prst="rect">
            <a:avLst/>
          </a:prstGeom>
          <a:noFill/>
          <a:ln/>
        </p:spPr>
        <p:txBody>
          <a:bodyPr wrap="none" lIns="0" tIns="0" rIns="0" bIns="0" rtlCol="0" anchor="t"/>
          <a:lstStyle/>
          <a:p>
            <a:pPr marL="342900" indent="-342900" algn="l">
              <a:lnSpc>
                <a:spcPts val="1550"/>
              </a:lnSpc>
              <a:buSzPct val="100000"/>
              <a:buChar char="•"/>
            </a:pPr>
            <a:r>
              <a:rPr lang="en-US" sz="1400" dirty="0">
                <a:solidFill>
                  <a:srgbClr val="4C4C4C"/>
                </a:solidFill>
                <a:latin typeface="Noto Serif" pitchFamily="34" charset="0"/>
                <a:ea typeface="Noto Serif" pitchFamily="34" charset="-122"/>
                <a:cs typeface="Noto Serif" pitchFamily="34" charset="-120"/>
              </a:rPr>
              <a:t>Google Maps (for Dawki–Chattogram corridor route).</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TotalTime>
  <Words>3842</Words>
  <Application>Microsoft Office PowerPoint</Application>
  <PresentationFormat>Custom</PresentationFormat>
  <Paragraphs>294</Paragraphs>
  <Slides>25</Slides>
  <Notes>25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Noto Serif</vt:lpstr>
      <vt:lpstr>Noto Serif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Vachan Ambati</dc:creator>
  <cp:lastModifiedBy>Vachan Ambati</cp:lastModifiedBy>
  <cp:revision>2</cp:revision>
  <dcterms:created xsi:type="dcterms:W3CDTF">2025-08-28T09:51:53Z</dcterms:created>
  <dcterms:modified xsi:type="dcterms:W3CDTF">2025-09-01T10:51:26Z</dcterms:modified>
</cp:coreProperties>
</file>